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3"/>
    <p:sldId id="390" r:id="rId4"/>
    <p:sldId id="262" r:id="rId5"/>
    <p:sldId id="405" r:id="rId6"/>
    <p:sldId id="406" r:id="rId7"/>
    <p:sldId id="404" r:id="rId8"/>
    <p:sldId id="407" r:id="rId9"/>
    <p:sldId id="408" r:id="rId10"/>
    <p:sldId id="409" r:id="rId11"/>
    <p:sldId id="410" r:id="rId12"/>
    <p:sldId id="411" r:id="rId13"/>
    <p:sldId id="412" r:id="rId14"/>
    <p:sldId id="413" r:id="rId15"/>
    <p:sldId id="414" r:id="rId16"/>
    <p:sldId id="415" r:id="rId17"/>
    <p:sldId id="416" r:id="rId18"/>
    <p:sldId id="419" r:id="rId19"/>
    <p:sldId id="417" r:id="rId20"/>
    <p:sldId id="418" r:id="rId21"/>
    <p:sldId id="420" r:id="rId22"/>
    <p:sldId id="421" r:id="rId23"/>
    <p:sldId id="423" r:id="rId24"/>
    <p:sldId id="424" r:id="rId25"/>
    <p:sldId id="425" r:id="rId26"/>
    <p:sldId id="426" r:id="rId27"/>
    <p:sldId id="427" r:id="rId28"/>
    <p:sldId id="428" r:id="rId29"/>
    <p:sldId id="429" r:id="rId30"/>
    <p:sldId id="431" r:id="rId31"/>
    <p:sldId id="432" r:id="rId32"/>
    <p:sldId id="433" r:id="rId33"/>
    <p:sldId id="434" r:id="rId34"/>
    <p:sldId id="435" r:id="rId35"/>
    <p:sldId id="436" r:id="rId36"/>
    <p:sldId id="437" r:id="rId37"/>
    <p:sldId id="438" r:id="rId38"/>
    <p:sldId id="439" r:id="rId39"/>
    <p:sldId id="440" r:id="rId40"/>
    <p:sldId id="441" r:id="rId41"/>
    <p:sldId id="444" r:id="rId42"/>
    <p:sldId id="445" r:id="rId43"/>
    <p:sldId id="446" r:id="rId44"/>
    <p:sldId id="447" r:id="rId45"/>
    <p:sldId id="449" r:id="rId46"/>
    <p:sldId id="450" r:id="rId47"/>
    <p:sldId id="451" r:id="rId48"/>
    <p:sldId id="453" r:id="rId49"/>
    <p:sldId id="452" r:id="rId50"/>
    <p:sldId id="454" r:id="rId51"/>
    <p:sldId id="455" r:id="rId52"/>
    <p:sldId id="456" r:id="rId5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584" autoAdjust="0"/>
  </p:normalViewPr>
  <p:slideViewPr>
    <p:cSldViewPr>
      <p:cViewPr varScale="1">
        <p:scale>
          <a:sx n="69" d="100"/>
          <a:sy n="69" d="100"/>
        </p:scale>
        <p:origin x="750" y="66"/>
      </p:cViewPr>
      <p:guideLst>
        <p:guide orient="horz" pos="2160"/>
        <p:guide pos="38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customXml" Target="../customXml/item1.xml"/><Relationship Id="rId58" Type="http://schemas.openxmlformats.org/officeDocument/2006/relationships/customXmlProps" Target="../customXml/itemProps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true"/>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0945B0D1-3BCD-457A-AAD6-4A921CE77393}" type="datetimeFigureOut">
              <a:rPr lang="zh-CN" altLang="en-US"/>
            </a:fld>
            <a:endParaRPr lang="zh-CN" altLang="en-US"/>
          </a:p>
        </p:txBody>
      </p:sp>
      <p:sp>
        <p:nvSpPr>
          <p:cNvPr id="4" name="幻灯片图像占位符 3"/>
          <p:cNvSpPr>
            <a:spLocks noGrp="true" noRot="true" noChangeAspect="true"/>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true"/>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true"/>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true"/>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anose="02010600030101010101" pitchFamily="2" charset="-122"/>
              </a:defRPr>
            </a:lvl1pPr>
          </a:lstStyle>
          <a:p>
            <a:pPr>
              <a:defRPr/>
            </a:pPr>
            <a:fld id="{E914721E-2EFC-4F24-BBA3-3C0B348140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true">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181600" y="1267731"/>
            <a:ext cx="18288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ctrTitle"/>
          </p:nvPr>
        </p:nvSpPr>
        <p:spPr>
          <a:xfrm>
            <a:off x="1561708" y="2091263"/>
            <a:ext cx="906858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1562100" y="4682062"/>
            <a:ext cx="9070848"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CN" altLang="en-US" smtClean="0"/>
              <a:t>单击此处编辑母版副标题样式</a:t>
            </a:r>
            <a:endParaRPr lang="en-US" dirty="0"/>
          </a:p>
        </p:txBody>
      </p:sp>
      <p:sp>
        <p:nvSpPr>
          <p:cNvPr id="20" name="Date Placeholder 19"/>
          <p:cNvSpPr>
            <a:spLocks noGrp="true"/>
          </p:cNvSpPr>
          <p:nvPr>
            <p:ph type="dt" sz="half" idx="10"/>
          </p:nvPr>
        </p:nvSpPr>
        <p:spPr>
          <a:xfrm>
            <a:off x="5242560" y="1327188"/>
            <a:ext cx="1706880" cy="457200"/>
          </a:xfrm>
        </p:spPr>
        <p:txBody>
          <a:bodyPr/>
          <a:lstStyle>
            <a:lvl1pPr algn="ctr">
              <a:defRPr sz="1100" spc="0" baseline="0">
                <a:solidFill>
                  <a:schemeClr val="tx1"/>
                </a:solidFill>
                <a:latin typeface="+mn-lt"/>
              </a:defRPr>
            </a:lvl1pPr>
          </a:lstStyle>
          <a:p>
            <a:pPr>
              <a:defRPr/>
            </a:pPr>
            <a:endParaRPr lang="en-US" altLang="zh-CN"/>
          </a:p>
        </p:txBody>
      </p:sp>
      <p:sp>
        <p:nvSpPr>
          <p:cNvPr id="21" name="Footer Placeholder 20"/>
          <p:cNvSpPr>
            <a:spLocks noGrp="true"/>
          </p:cNvSpPr>
          <p:nvPr>
            <p:ph type="ftr" sz="quarter" idx="11"/>
          </p:nvPr>
        </p:nvSpPr>
        <p:spPr>
          <a:xfrm>
            <a:off x="1473249" y="5211060"/>
            <a:ext cx="5905500" cy="228600"/>
          </a:xfrm>
        </p:spPr>
        <p:txBody>
          <a:bodyPr/>
          <a:lstStyle>
            <a:lvl1pPr algn="l">
              <a:defRPr sz="900">
                <a:solidFill>
                  <a:schemeClr val="tx1">
                    <a:lumMod val="75000"/>
                    <a:lumOff val="25000"/>
                  </a:schemeClr>
                </a:solidFill>
              </a:defRPr>
            </a:lvl1pPr>
          </a:lstStyle>
          <a:p>
            <a:pPr>
              <a:defRPr/>
            </a:pPr>
            <a:endParaRPr lang="en-US" altLang="zh-CN"/>
          </a:p>
        </p:txBody>
      </p:sp>
      <p:sp>
        <p:nvSpPr>
          <p:cNvPr id="22" name="Slide Number Placeholder 21"/>
          <p:cNvSpPr>
            <a:spLocks noGrp="true"/>
          </p:cNvSpPr>
          <p:nvPr>
            <p:ph type="sldNum" sz="quarter" idx="12"/>
          </p:nvPr>
        </p:nvSpPr>
        <p:spPr>
          <a:xfrm>
            <a:off x="8606921" y="5212080"/>
            <a:ext cx="2111881" cy="228600"/>
          </a:xfrm>
        </p:spPr>
        <p:txBody>
          <a:bodyPr/>
          <a:lstStyle>
            <a:lvl1pPr>
              <a:defRPr>
                <a:solidFill>
                  <a:schemeClr val="tx1">
                    <a:lumMod val="75000"/>
                    <a:lumOff val="25000"/>
                  </a:schemeClr>
                </a:solidFill>
              </a:defRPr>
            </a:lvl1pPr>
          </a:lstStyle>
          <a:p>
            <a:pPr>
              <a:defRPr/>
            </a:pPr>
            <a:fld id="{21C6FF18-EC1F-4050-B737-4B9EF58B00DB}"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2A583AB-FE07-4937-992B-2581A8AC60D4}"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991600" y="762000"/>
            <a:ext cx="2362200" cy="5257800"/>
          </a:xfrm>
        </p:spPr>
        <p:txBody>
          <a:bodyPr vert="eaVert"/>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838200" y="762000"/>
            <a:ext cx="8077200" cy="5257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E0200C9-3D99-4FBA-89F7-326A73B810C8}"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true"/>
        </p:nvSpPr>
        <p:spPr>
          <a:xfrm>
            <a:off x="0" y="0"/>
            <a:ext cx="12192000" cy="6858000"/>
          </a:xfrm>
          <a:prstGeom prst="rect">
            <a:avLst/>
          </a:prstGeom>
          <a:solidFill>
            <a:srgbClr val="F7F2D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F70F104E-F0AE-4A8D-A6B9-2F4C2046D9BB}"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true">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181600" y="1267731"/>
            <a:ext cx="18288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title"/>
          </p:nvPr>
        </p:nvSpPr>
        <p:spPr>
          <a:xfrm>
            <a:off x="1563623" y="2094309"/>
            <a:ext cx="9070848"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1563624" y="4682062"/>
            <a:ext cx="9070848"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a:xfrm>
            <a:off x="5242560" y="1325880"/>
            <a:ext cx="1706880" cy="457200"/>
          </a:xfrm>
        </p:spPr>
        <p:txBody>
          <a:bodyPr/>
          <a:lstStyle>
            <a:lvl1pPr algn="ctr">
              <a:defRPr lang="en-US" sz="1100" kern="1200" spc="0" baseline="0">
                <a:solidFill>
                  <a:schemeClr val="tx1"/>
                </a:solidFill>
                <a:latin typeface="+mn-lt"/>
                <a:ea typeface="+mn-ea"/>
                <a:cs typeface="+mn-cs"/>
              </a:defRPr>
            </a:lvl1pPr>
          </a:lstStyle>
          <a:p>
            <a:pPr>
              <a:defRPr/>
            </a:pPr>
            <a:endParaRPr lang="en-US" altLang="zh-CN"/>
          </a:p>
        </p:txBody>
      </p:sp>
      <p:sp>
        <p:nvSpPr>
          <p:cNvPr id="5" name="Footer Placeholder 4"/>
          <p:cNvSpPr>
            <a:spLocks noGrp="true"/>
          </p:cNvSpPr>
          <p:nvPr>
            <p:ph type="ftr" sz="quarter" idx="11"/>
          </p:nvPr>
        </p:nvSpPr>
        <p:spPr>
          <a:xfrm>
            <a:off x="1472905" y="5211060"/>
            <a:ext cx="5907024" cy="228600"/>
          </a:xfrm>
        </p:spPr>
        <p:txBody>
          <a:bodyPr/>
          <a:lstStyle>
            <a:lvl1pPr algn="l">
              <a:defRPr/>
            </a:lvl1pPr>
          </a:lstStyle>
          <a:p>
            <a:pPr>
              <a:defRPr/>
            </a:pPr>
            <a:endParaRPr lang="en-US" altLang="zh-CN"/>
          </a:p>
        </p:txBody>
      </p:sp>
      <p:sp>
        <p:nvSpPr>
          <p:cNvPr id="6" name="Slide Number Placeholder 5"/>
          <p:cNvSpPr>
            <a:spLocks noGrp="true"/>
          </p:cNvSpPr>
          <p:nvPr>
            <p:ph type="sldNum" sz="quarter" idx="12"/>
          </p:nvPr>
        </p:nvSpPr>
        <p:spPr>
          <a:xfrm>
            <a:off x="8604504" y="5211060"/>
            <a:ext cx="2112264" cy="228600"/>
          </a:xfrm>
        </p:spPr>
        <p:txBody>
          <a:bodyPr/>
          <a:lstStyle/>
          <a:p>
            <a:pPr>
              <a:defRPr/>
            </a:pPr>
            <a:fld id="{3F788B8A-5A56-4B22-8882-7CE03BD5E07A}"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97536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633984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pPr>
              <a:defRPr/>
            </a:pPr>
            <a:endParaRPr lang="en-US" altLang="zh-CN"/>
          </a:p>
        </p:txBody>
      </p:sp>
      <p:sp>
        <p:nvSpPr>
          <p:cNvPr id="6" name="Footer Placeholder 5"/>
          <p:cNvSpPr>
            <a:spLocks noGrp="true"/>
          </p:cNvSpPr>
          <p:nvPr>
            <p:ph type="ftr" sz="quarter" idx="11"/>
          </p:nvPr>
        </p:nvSpPr>
        <p:spPr/>
        <p:txBody>
          <a:bodyPr/>
          <a:lstStyle/>
          <a:p>
            <a:pPr>
              <a:defRPr/>
            </a:pPr>
            <a:endParaRPr lang="en-US" altLang="zh-CN"/>
          </a:p>
        </p:txBody>
      </p:sp>
      <p:sp>
        <p:nvSpPr>
          <p:cNvPr id="7" name="Slide Number Placeholder 6"/>
          <p:cNvSpPr>
            <a:spLocks noGrp="true"/>
          </p:cNvSpPr>
          <p:nvPr>
            <p:ph type="sldNum" sz="quarter" idx="12"/>
          </p:nvPr>
        </p:nvSpPr>
        <p:spPr/>
        <p:txBody>
          <a:bodyPr/>
          <a:lstStyle/>
          <a:p>
            <a:pPr>
              <a:defRPr/>
            </a:pPr>
            <a:fld id="{8FBDECCC-FD78-4974-8325-47ACCCE6F262}"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074334"/>
            <a:ext cx="48768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975360" y="2755898"/>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6339840" y="2074334"/>
            <a:ext cx="48768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6339840" y="2756581"/>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E816352B-7396-48F6-904D-835A6D52BCCF}"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pPr>
              <a:defRPr/>
            </a:pPr>
            <a:endParaRPr lang="en-US" altLang="zh-CN"/>
          </a:p>
        </p:txBody>
      </p:sp>
      <p:sp>
        <p:nvSpPr>
          <p:cNvPr id="4" name="Footer Placeholder 3"/>
          <p:cNvSpPr>
            <a:spLocks noGrp="true"/>
          </p:cNvSpPr>
          <p:nvPr>
            <p:ph type="ftr" sz="quarter" idx="11"/>
          </p:nvPr>
        </p:nvSpPr>
        <p:spPr/>
        <p:txBody>
          <a:bodyPr/>
          <a:lstStyle/>
          <a:p>
            <a:pPr>
              <a:defRPr/>
            </a:pPr>
            <a:endParaRPr lang="en-US" altLang="zh-CN"/>
          </a:p>
        </p:txBody>
      </p:sp>
      <p:sp>
        <p:nvSpPr>
          <p:cNvPr id="5" name="Slide Number Placeholder 4"/>
          <p:cNvSpPr>
            <a:spLocks noGrp="true"/>
          </p:cNvSpPr>
          <p:nvPr>
            <p:ph type="sldNum" sz="quarter" idx="12"/>
          </p:nvPr>
        </p:nvSpPr>
        <p:spPr/>
        <p:txBody>
          <a:bodyPr/>
          <a:lstStyle/>
          <a:p>
            <a:pPr>
              <a:defRPr/>
            </a:pPr>
            <a:fld id="{E6E74DAC-FAE6-4EC0-8CB9-262F50A56691}"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pPr>
              <a:defRPr/>
            </a:pPr>
            <a:endParaRPr lang="en-US" altLang="zh-CN"/>
          </a:p>
        </p:txBody>
      </p:sp>
      <p:sp>
        <p:nvSpPr>
          <p:cNvPr id="3" name="Footer Placeholder 2"/>
          <p:cNvSpPr>
            <a:spLocks noGrp="true"/>
          </p:cNvSpPr>
          <p:nvPr>
            <p:ph type="ftr" sz="quarter" idx="11"/>
          </p:nvPr>
        </p:nvSpPr>
        <p:spPr/>
        <p:txBody>
          <a:bodyPr/>
          <a:lstStyle/>
          <a:p>
            <a:pPr>
              <a:defRPr/>
            </a:pPr>
            <a:endParaRPr lang="en-US" altLang="zh-CN"/>
          </a:p>
        </p:txBody>
      </p:sp>
      <p:sp>
        <p:nvSpPr>
          <p:cNvPr id="4" name="Slide Number Placeholder 3"/>
          <p:cNvSpPr>
            <a:spLocks noGrp="true"/>
          </p:cNvSpPr>
          <p:nvPr>
            <p:ph type="sldNum" sz="quarter" idx="12"/>
          </p:nvPr>
        </p:nvSpPr>
        <p:spPr/>
        <p:txBody>
          <a:bodyPr/>
          <a:lstStyle/>
          <a:p>
            <a:pPr>
              <a:defRPr/>
            </a:pPr>
            <a:fld id="{4010C490-5906-4669-B6CF-A8A27A978043}"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6" name="Rectangle 15"/>
          <p:cNvSpPr/>
          <p:nvPr/>
        </p:nvSpPr>
        <p:spPr>
          <a:xfrm>
            <a:off x="245529" y="173736"/>
            <a:ext cx="8531352"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1" y="607392"/>
            <a:ext cx="2430780"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891968" y="907143"/>
            <a:ext cx="7238475"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9296401" y="2286000"/>
            <a:ext cx="2430780"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Date Placeholder 7"/>
          <p:cNvSpPr>
            <a:spLocks noGrp="true"/>
          </p:cNvSpPr>
          <p:nvPr>
            <p:ph type="dt" sz="half" idx="10"/>
          </p:nvPr>
        </p:nvSpPr>
        <p:spPr/>
        <p:txBody>
          <a:bodyPr/>
          <a:lstStyle/>
          <a:p>
            <a:pPr>
              <a:defRPr/>
            </a:pPr>
            <a:endParaRPr lang="en-US" altLang="zh-CN"/>
          </a:p>
        </p:txBody>
      </p:sp>
      <p:sp>
        <p:nvSpPr>
          <p:cNvPr id="9" name="Footer Placeholder 8"/>
          <p:cNvSpPr>
            <a:spLocks noGrp="true"/>
          </p:cNvSpPr>
          <p:nvPr>
            <p:ph type="ftr" sz="quarter" idx="11"/>
          </p:nvPr>
        </p:nvSpPr>
        <p:spPr/>
        <p:txBody>
          <a:bodyPr/>
          <a:lstStyle>
            <a:lvl1pPr algn="r">
              <a:defRPr/>
            </a:lvl1pPr>
          </a:lstStyle>
          <a:p>
            <a:pPr>
              <a:defRPr/>
            </a:pPr>
            <a:endParaRPr lang="en-US" altLang="zh-CN"/>
          </a:p>
        </p:txBody>
      </p:sp>
      <p:sp>
        <p:nvSpPr>
          <p:cNvPr id="11" name="Slide Number Placeholder 10"/>
          <p:cNvSpPr>
            <a:spLocks noGrp="true"/>
          </p:cNvSpPr>
          <p:nvPr>
            <p:ph type="sldNum" sz="quarter" idx="12"/>
          </p:nvPr>
        </p:nvSpPr>
        <p:spPr>
          <a:xfrm>
            <a:off x="10393677" y="6310086"/>
            <a:ext cx="1463040" cy="274320"/>
          </a:xfrm>
        </p:spPr>
        <p:txBody>
          <a:bodyPr/>
          <a:lstStyle>
            <a:lvl1pPr>
              <a:defRPr>
                <a:solidFill>
                  <a:srgbClr val="FFFFFF"/>
                </a:solidFill>
              </a:defRPr>
            </a:lvl1pPr>
          </a:lstStyle>
          <a:p>
            <a:pPr>
              <a:defRPr/>
            </a:pPr>
            <a:fld id="{49326B0E-320E-421B-8F09-9433E70C3D38}" type="slidenum">
              <a:rPr lang="en-US" altLang="zh-CN" smtClean="0"/>
            </a:fld>
            <a:endParaRPr lang="en-US" altLang="zh-CN"/>
          </a:p>
        </p:txBody>
      </p:sp>
      <p:sp>
        <p:nvSpPr>
          <p:cNvPr id="12" name="Rectangle 11"/>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4" name="Rectangle 13"/>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0" y="603504"/>
            <a:ext cx="2432304" cy="1645920"/>
          </a:xfrm>
        </p:spPr>
        <p:txBody>
          <a:bodyPr anchor="b">
            <a:noAutofit/>
          </a:bodyPr>
          <a:lstStyle>
            <a:lvl1pPr algn="l">
              <a:defRPr sz="2400" b="0">
                <a:solidFill>
                  <a:srgbClr val="FFFFFF"/>
                </a:solidFill>
                <a:latin typeface="+mj-lt"/>
              </a:defRPr>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28599" y="173736"/>
            <a:ext cx="8531352"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endParaRPr lang="en-US" altLang="zh-CN"/>
          </a:p>
        </p:txBody>
      </p:sp>
      <p:sp>
        <p:nvSpPr>
          <p:cNvPr id="6" name="Footer Placeholder 5"/>
          <p:cNvSpPr>
            <a:spLocks noGrp="true"/>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en-US" altLang="zh-CN"/>
          </a:p>
        </p:txBody>
      </p:sp>
      <p:sp>
        <p:nvSpPr>
          <p:cNvPr id="7" name="Slide Number Placeholder 6"/>
          <p:cNvSpPr>
            <a:spLocks noGrp="true"/>
          </p:cNvSpPr>
          <p:nvPr>
            <p:ph type="sldNum" sz="quarter" idx="12"/>
          </p:nvPr>
        </p:nvSpPr>
        <p:spPr>
          <a:xfrm>
            <a:off x="10396728" y="6309360"/>
            <a:ext cx="1463040" cy="274320"/>
          </a:xfrm>
        </p:spPr>
        <p:txBody>
          <a:bodyPr/>
          <a:lstStyle>
            <a:lvl1pPr>
              <a:defRPr>
                <a:solidFill>
                  <a:srgbClr val="FFFFFF"/>
                </a:solidFill>
              </a:defRPr>
            </a:lvl1pPr>
          </a:lstStyle>
          <a:p>
            <a:pPr>
              <a:defRPr/>
            </a:pPr>
            <a:fld id="{6980B74E-D1EF-4FC0-9815-9DE8D5A57706}" type="slidenum">
              <a:rPr lang="en-US" altLang="zh-CN" smtClean="0"/>
            </a:fld>
            <a:endParaRPr lang="en-US" altLang="zh-CN"/>
          </a:p>
        </p:txBody>
      </p:sp>
      <p:sp>
        <p:nvSpPr>
          <p:cNvPr id="11" name="Rectangle 10"/>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173736"/>
            <a:ext cx="11722608" cy="6510528"/>
          </a:xfrm>
          <a:prstGeom prst="rect">
            <a:avLst/>
          </a:prstGeom>
          <a:solidFill>
            <a:schemeClr val="bg2"/>
          </a:solidFill>
          <a:ln w="6350" cap="flat" cmpd="sng" algn="ctr">
            <a:noFill/>
            <a:prstDash val="solid"/>
          </a:ln>
          <a:effectLst>
            <a:softEdge rad="0"/>
          </a:effectLst>
        </p:spPr>
      </p:sp>
      <p:sp>
        <p:nvSpPr>
          <p:cNvPr id="2" name="Title Placeholder 1"/>
          <p:cNvSpPr>
            <a:spLocks noGrp="true"/>
          </p:cNvSpPr>
          <p:nvPr>
            <p:ph type="title"/>
          </p:nvPr>
        </p:nvSpPr>
        <p:spPr>
          <a:xfrm>
            <a:off x="975360" y="642594"/>
            <a:ext cx="10241280" cy="1371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103120"/>
            <a:ext cx="10241280" cy="393192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313024" y="6309360"/>
            <a:ext cx="27432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pPr>
              <a:defRPr/>
            </a:pPr>
            <a:endParaRPr lang="en-US" altLang="zh-CN"/>
          </a:p>
        </p:txBody>
      </p:sp>
      <p:sp>
        <p:nvSpPr>
          <p:cNvPr id="5" name="Footer Placeholder 4"/>
          <p:cNvSpPr>
            <a:spLocks noGrp="true"/>
          </p:cNvSpPr>
          <p:nvPr>
            <p:ph type="ftr" sz="quarter" idx="3"/>
          </p:nvPr>
        </p:nvSpPr>
        <p:spPr>
          <a:xfrm>
            <a:off x="3462528" y="6309360"/>
            <a:ext cx="5266944"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defRPr/>
            </a:pPr>
            <a:endParaRPr lang="en-US" altLang="zh-CN"/>
          </a:p>
        </p:txBody>
      </p:sp>
      <p:sp>
        <p:nvSpPr>
          <p:cNvPr id="6" name="Slide Number Placeholder 5"/>
          <p:cNvSpPr>
            <a:spLocks noGrp="true"/>
          </p:cNvSpPr>
          <p:nvPr>
            <p:ph type="sldNum" sz="quarter" idx="4"/>
          </p:nvPr>
        </p:nvSpPr>
        <p:spPr>
          <a:xfrm>
            <a:off x="10431176" y="6309360"/>
            <a:ext cx="146304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defRPr/>
            </a:pPr>
            <a:fld id="{DE0200C9-3D99-4FBA-89F7-326A73B810C8}"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true" noChangeArrowheads="true"/>
          </p:cNvSpPr>
          <p:nvPr>
            <p:ph type="ctrTitle"/>
          </p:nvPr>
        </p:nvSpPr>
        <p:spPr>
          <a:xfrm>
            <a:off x="1475740" y="1920875"/>
            <a:ext cx="9316720" cy="1332230"/>
          </a:xfrm>
        </p:spPr>
        <p:txBody>
          <a:bodyPr/>
          <a:lstStyle/>
          <a:p>
            <a:pPr algn="ctr" eaLnBrk="1" hangingPunct="1"/>
            <a:r>
              <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rPr>
              <a:t>Natural Language Processing With Python</a:t>
            </a:r>
            <a:endPar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endParaRPr>
          </a:p>
        </p:txBody>
      </p:sp>
      <p:sp>
        <p:nvSpPr>
          <p:cNvPr id="8195" name="Rectangle 3"/>
          <p:cNvSpPr>
            <a:spLocks noGrp="true" noChangeArrowheads="true"/>
          </p:cNvSpPr>
          <p:nvPr>
            <p:ph type="subTitle" idx="1"/>
          </p:nvPr>
        </p:nvSpPr>
        <p:spPr>
          <a:xfrm>
            <a:off x="3100070" y="3319145"/>
            <a:ext cx="6282690" cy="751840"/>
          </a:xfrm>
        </p:spPr>
        <p:txBody>
          <a:bodyPr>
            <a:noAutofit/>
          </a:bodyPr>
          <a:lstStyle/>
          <a:p>
            <a:pPr algn="ctr" eaLnBrk="1" hangingPunct="1">
              <a:lnSpc>
                <a:spcPct val="150000"/>
              </a:lnSpc>
            </a:pPr>
            <a:r>
              <a:rPr lang="en-US" altLang="zh-CN" sz="2000" dirty="0">
                <a:latin typeface="微软雅黑" panose="020B0503020204020204" charset="-122"/>
                <a:ea typeface="微软雅黑" panose="020B0503020204020204" charset="-122"/>
                <a:cs typeface="Times New Roman" panose="02020603050405020304" pitchFamily="18" charset="0"/>
              </a:rPr>
              <a:t>Chapter1-</a:t>
            </a:r>
            <a:r>
              <a:rPr lang="zh-CN" altLang="en-US" sz="2000" dirty="0">
                <a:latin typeface="微软雅黑" panose="020B0503020204020204" charset="-122"/>
                <a:ea typeface="微软雅黑" panose="020B0503020204020204" charset="-122"/>
                <a:cs typeface="Times New Roman" panose="02020603050405020304" pitchFamily="18" charset="0"/>
              </a:rPr>
              <a:t>Language Processing and Python</a:t>
            </a:r>
            <a:endParaRPr lang="zh-CN" altLang="en-US" sz="2000" dirty="0">
              <a:latin typeface="微软雅黑" panose="020B0503020204020204" charset="-122"/>
              <a:ea typeface="微软雅黑" panose="020B0503020204020204" charset="-122"/>
              <a:cs typeface="Times New Roman" panose="02020603050405020304" pitchFamily="18" charset="0"/>
            </a:endParaRPr>
          </a:p>
        </p:txBody>
      </p:sp>
      <p:pic>
        <p:nvPicPr>
          <p:cNvPr id="3" name="44B7C0F4-79DB-4F8B-9303-0E098D69D8BE-1" descr="qt_temp"/>
          <p:cNvPicPr>
            <a:picLocks noChangeAspect="true"/>
          </p:cNvPicPr>
          <p:nvPr/>
        </p:nvPicPr>
        <p:blipFill>
          <a:blip r:embed="rId1"/>
          <a:stretch>
            <a:fillRect/>
          </a:stretch>
        </p:blipFill>
        <p:spPr>
          <a:xfrm>
            <a:off x="59055" y="5577205"/>
            <a:ext cx="1246505" cy="1246505"/>
          </a:xfrm>
          <a:prstGeom prst="rect">
            <a:avLst/>
          </a:prstGeom>
        </p:spPr>
      </p:pic>
      <p:sp>
        <p:nvSpPr>
          <p:cNvPr id="4" name="Rectangle 3"/>
          <p:cNvSpPr>
            <a:spLocks noGrp="true" noChangeArrowheads="true"/>
          </p:cNvSpPr>
          <p:nvPr/>
        </p:nvSpPr>
        <p:spPr>
          <a:xfrm>
            <a:off x="3100070" y="4306570"/>
            <a:ext cx="6068695" cy="963930"/>
          </a:xfrm>
          <a:prstGeom prst="rect">
            <a:avLst/>
          </a:prstGeom>
        </p:spPr>
        <p:txBody>
          <a:bodyPr vert="horz" lIns="91440" tIns="45720" rIns="91440" bIns="45720" rtlCol="0"/>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4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9pPr>
          </a:lstStyle>
          <a:p>
            <a:pPr algn="ctr" eaLnBrk="1" hangingPunct="1">
              <a:lnSpc>
                <a:spcPct val="150000"/>
              </a:lnSpc>
            </a:pPr>
            <a:r>
              <a:rPr lang="en-US" altLang="zh-CN" sz="1600" dirty="0">
                <a:latin typeface="微软雅黑" panose="020B0503020204020204" charset="-122"/>
                <a:ea typeface="微软雅黑" panose="020B0503020204020204" charset="-122"/>
                <a:cs typeface="Times New Roman" panose="02020603050405020304" pitchFamily="18" charset="0"/>
              </a:rPr>
              <a:t>Jianzhang Zhang</a:t>
            </a:r>
            <a:endParaRPr lang="en-US" altLang="zh-CN" sz="1600" dirty="0">
              <a:latin typeface="微软雅黑" panose="020B0503020204020204" charset="-122"/>
              <a:ea typeface="微软雅黑" panose="020B0503020204020204" charset="-122"/>
              <a:cs typeface="Times New Roman" panose="02020603050405020304" pitchFamily="18" charset="0"/>
            </a:endParaRPr>
          </a:p>
          <a:p>
            <a:pPr algn="ctr" eaLnBrk="1" hangingPunct="1">
              <a:lnSpc>
                <a:spcPct val="150000"/>
              </a:lnSpc>
            </a:pPr>
            <a:r>
              <a:rPr lang="en-US" altLang="en-US" sz="1600" dirty="0">
                <a:latin typeface="微软雅黑" panose="020B0503020204020204" charset="-122"/>
                <a:ea typeface="微软雅黑" panose="020B0503020204020204" charset="-122"/>
                <a:cs typeface="Times New Roman" panose="02020603050405020304" pitchFamily="18" charset="0"/>
              </a:rPr>
              <a:t>jianzhang.zhang@foxmail.com</a:t>
            </a:r>
            <a:endParaRPr lang="en-US" altLang="en-US" sz="16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063865" cy="93662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152775" y="2384425"/>
            <a:ext cx="6019800" cy="2876550"/>
          </a:xfrm>
          <a:prstGeom prst="rect">
            <a:avLst/>
          </a:prstGeom>
        </p:spPr>
      </p:pic>
      <p:pic>
        <p:nvPicPr>
          <p:cNvPr id="9" name="图片 8"/>
          <p:cNvPicPr>
            <a:picLocks noChangeAspect="true"/>
          </p:cNvPicPr>
          <p:nvPr/>
        </p:nvPicPr>
        <p:blipFill>
          <a:blip r:embed="rId2"/>
          <a:stretch>
            <a:fillRect/>
          </a:stretch>
        </p:blipFill>
        <p:spPr>
          <a:xfrm>
            <a:off x="3121025" y="1327150"/>
            <a:ext cx="6051550" cy="926465"/>
          </a:xfrm>
          <a:prstGeom prst="rect">
            <a:avLst/>
          </a:prstGeom>
        </p:spPr>
      </p:pic>
      <p:pic>
        <p:nvPicPr>
          <p:cNvPr id="10" name="图片 9"/>
          <p:cNvPicPr>
            <a:picLocks noChangeAspect="true"/>
          </p:cNvPicPr>
          <p:nvPr/>
        </p:nvPicPr>
        <p:blipFill>
          <a:blip r:embed="rId3"/>
          <a:stretch>
            <a:fillRect/>
          </a:stretch>
        </p:blipFill>
        <p:spPr>
          <a:xfrm>
            <a:off x="3152775" y="5330825"/>
            <a:ext cx="6019165" cy="1252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0685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xamine the context of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Examibe how words have been used differently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Help you find proper words to be used when wring your own course paper or something else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66010" y="2057400"/>
            <a:ext cx="8048625" cy="2743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20255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a:t>
            </a:r>
            <a:r>
              <a:rPr lang="en-US" sz="2400" dirty="0">
                <a:latin typeface="微软雅黑" panose="020B0503020204020204" charset="-122"/>
                <a:ea typeface="微软雅黑" panose="020B0503020204020204" charset="-122"/>
                <a:cs typeface="Times New Roman" panose="02020603050405020304" pitchFamily="18" charset="0"/>
              </a:rPr>
              <a:t>ave a new sense of the richness and diversity of language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Find words in the similar context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i="1" dirty="0">
                <a:latin typeface="微软雅黑" panose="020B0503020204020204" charset="-122"/>
                <a:ea typeface="微软雅黑" panose="020B0503020204020204" charset="-122"/>
                <a:cs typeface="Times New Roman" panose="02020603050405020304" pitchFamily="18" charset="0"/>
              </a:rPr>
              <a:t>Austen</a:t>
            </a:r>
            <a:r>
              <a:rPr lang="en-US" altLang="en-US" sz="2400" dirty="0">
                <a:latin typeface="微软雅黑" panose="020B0503020204020204" charset="-122"/>
                <a:ea typeface="微软雅黑" panose="020B0503020204020204" charset="-122"/>
                <a:cs typeface="Times New Roman" panose="02020603050405020304" pitchFamily="18" charset="0"/>
              </a:rPr>
              <a:t> uses this word quite differently from </a:t>
            </a:r>
            <a:r>
              <a:rPr lang="en-US" altLang="en-US" sz="2400" i="1" dirty="0">
                <a:latin typeface="微软雅黑" panose="020B0503020204020204" charset="-122"/>
                <a:ea typeface="微软雅黑" panose="020B0503020204020204" charset="-122"/>
                <a:cs typeface="Times New Roman" panose="02020603050405020304" pitchFamily="18" charset="0"/>
              </a:rPr>
              <a:t>Melville</a:t>
            </a: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Examine the contexts that are shared by two or more words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598420" y="2543175"/>
            <a:ext cx="6867525" cy="1590675"/>
          </a:xfrm>
          <a:prstGeom prst="rect">
            <a:avLst/>
          </a:prstGeom>
        </p:spPr>
      </p:pic>
      <p:pic>
        <p:nvPicPr>
          <p:cNvPr id="9" name="图片 8"/>
          <p:cNvPicPr>
            <a:picLocks noChangeAspect="true"/>
          </p:cNvPicPr>
          <p:nvPr/>
        </p:nvPicPr>
        <p:blipFill>
          <a:blip r:embed="rId2"/>
          <a:stretch>
            <a:fillRect/>
          </a:stretch>
        </p:blipFill>
        <p:spPr>
          <a:xfrm>
            <a:off x="2839720" y="5022850"/>
            <a:ext cx="6384925" cy="8674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D</a:t>
            </a:r>
            <a:r>
              <a:rPr lang="en-US" sz="2400" dirty="0">
                <a:latin typeface="微软雅黑" panose="020B0503020204020204" charset="-122"/>
                <a:ea typeface="微软雅黑" panose="020B0503020204020204" charset="-122"/>
                <a:cs typeface="Times New Roman" panose="02020603050405020304" pitchFamily="18" charset="0"/>
              </a:rPr>
              <a:t>etermine the location of a word in the text</a:t>
            </a:r>
            <a:r>
              <a:rPr lang="en-US" altLang="en-US" sz="2400" dirty="0">
                <a:latin typeface="微软雅黑" panose="020B0503020204020204" charset="-122"/>
                <a:ea typeface="微软雅黑" panose="020B0503020204020204" charset="-122"/>
                <a:cs typeface="Times New Roman" panose="02020603050405020304" pitchFamily="18" charset="0"/>
              </a:rPr>
              <a:t> using a dispersion plot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l">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Lexical Dispersion Plot for Words in U.S. Presidential Inaugural Addresses: This can be used to investigate changes in language use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50770" y="1791335"/>
            <a:ext cx="7810500" cy="3429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G</a:t>
            </a:r>
            <a:r>
              <a:rPr lang="en-US" sz="2400" dirty="0">
                <a:latin typeface="微软雅黑" panose="020B0503020204020204" charset="-122"/>
                <a:ea typeface="微软雅黑" panose="020B0503020204020204" charset="-122"/>
                <a:cs typeface="Times New Roman" panose="02020603050405020304" pitchFamily="18" charset="0"/>
              </a:rPr>
              <a:t>enerat</a:t>
            </a: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 some random text in the various styles we have just seen</a:t>
            </a:r>
            <a:r>
              <a:rPr lang="en-US" altLang="en-US" sz="2400" dirty="0">
                <a:latin typeface="微软雅黑" panose="020B0503020204020204" charset="-122"/>
                <a:ea typeface="微软雅黑" panose="020B0503020204020204" charset="-122"/>
                <a:cs typeface="Times New Roman" panose="02020603050405020304" pitchFamily="18" charset="0"/>
              </a:rPr>
              <a:t> just for fun</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099945" y="2761615"/>
            <a:ext cx="8406130" cy="19424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 the words in a text in a variety of useful ways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Finding out the length of a text from start to finish</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token</a:t>
            </a:r>
            <a:r>
              <a:rPr lang="en-US" sz="2400" dirty="0">
                <a:latin typeface="微软雅黑" panose="020B0503020204020204" charset="-122"/>
                <a:ea typeface="微软雅黑" panose="020B0503020204020204" charset="-122"/>
                <a:cs typeface="Times New Roman" panose="02020603050405020304" pitchFamily="18" charset="0"/>
              </a:rPr>
              <a:t> is the technical name for a sequence of characters — such as </a:t>
            </a:r>
            <a:r>
              <a:rPr lang="en-US" sz="2400" i="1" dirty="0">
                <a:latin typeface="微软雅黑" panose="020B0503020204020204" charset="-122"/>
                <a:ea typeface="微软雅黑" panose="020B0503020204020204" charset="-122"/>
                <a:cs typeface="Times New Roman" panose="02020603050405020304" pitchFamily="18" charset="0"/>
              </a:rPr>
              <a:t>hairy</a:t>
            </a:r>
            <a:r>
              <a:rPr lang="en-US" sz="2400" dirty="0">
                <a:latin typeface="微软雅黑" panose="020B0503020204020204" charset="-122"/>
                <a:ea typeface="微软雅黑" panose="020B0503020204020204" charset="-122"/>
                <a:cs typeface="Times New Roman" panose="02020603050405020304" pitchFamily="18" charset="0"/>
              </a:rPr>
              <a:t>, </a:t>
            </a:r>
            <a:r>
              <a:rPr lang="en-US" sz="2400" i="1" dirty="0">
                <a:latin typeface="微软雅黑" panose="020B0503020204020204" charset="-122"/>
                <a:ea typeface="微软雅黑" panose="020B0503020204020204" charset="-122"/>
                <a:cs typeface="Times New Roman" panose="02020603050405020304" pitchFamily="18" charset="0"/>
              </a:rPr>
              <a:t>his</a:t>
            </a:r>
            <a:r>
              <a:rPr lang="en-US" sz="2400" dirty="0">
                <a:latin typeface="微软雅黑" panose="020B0503020204020204" charset="-122"/>
                <a:ea typeface="微软雅黑" panose="020B0503020204020204" charset="-122"/>
                <a:cs typeface="Times New Roman" panose="02020603050405020304" pitchFamily="18" charset="0"/>
              </a:rPr>
              <a:t>, or </a:t>
            </a:r>
            <a:r>
              <a:rPr lang="en-US" sz="2400" i="1"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 that we want to treat as a group</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vocabulary</a:t>
            </a:r>
            <a:r>
              <a:rPr lang="en-US" sz="2400" dirty="0">
                <a:latin typeface="微软雅黑" panose="020B0503020204020204" charset="-122"/>
                <a:ea typeface="微软雅黑" panose="020B0503020204020204" charset="-122"/>
                <a:cs typeface="Times New Roman" panose="02020603050405020304" pitchFamily="18" charset="0"/>
              </a:rPr>
              <a:t> of a text is just the </a:t>
            </a:r>
            <a:r>
              <a:rPr lang="en-US" sz="2400" i="1" dirty="0">
                <a:latin typeface="微软雅黑" panose="020B0503020204020204" charset="-122"/>
                <a:ea typeface="微软雅黑" panose="020B0503020204020204" charset="-122"/>
                <a:cs typeface="Times New Roman" panose="02020603050405020304" pitchFamily="18" charset="0"/>
              </a:rPr>
              <a:t>set</a:t>
            </a:r>
            <a:r>
              <a:rPr lang="en-US" sz="2400" dirty="0">
                <a:latin typeface="微软雅黑" panose="020B0503020204020204" charset="-122"/>
                <a:ea typeface="微软雅黑" panose="020B0503020204020204" charset="-122"/>
                <a:cs typeface="Times New Roman" panose="02020603050405020304" pitchFamily="18" charset="0"/>
              </a:rPr>
              <a:t> of tokens that it uses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type</a:t>
            </a:r>
            <a:r>
              <a:rPr lang="en-US" sz="2400" dirty="0">
                <a:latin typeface="微软雅黑" panose="020B0503020204020204" charset="-122"/>
                <a:ea typeface="微软雅黑" panose="020B0503020204020204" charset="-122"/>
                <a:cs typeface="Times New Roman" panose="02020603050405020304" pitchFamily="18" charset="0"/>
              </a:rPr>
              <a:t> is the form or spelling of the word independently of its specific occurrences in a text — that is, the word considered as a unique item of vocabulary</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Calculate a measure of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lexical richness</a:t>
            </a:r>
            <a:r>
              <a:rPr lang="en-US" sz="2400" dirty="0">
                <a:latin typeface="微软雅黑" panose="020B0503020204020204" charset="-122"/>
                <a:ea typeface="微软雅黑" panose="020B0503020204020204" charset="-122"/>
                <a:cs typeface="Times New Roman" panose="02020603050405020304" pitchFamily="18" charset="0"/>
              </a:rPr>
              <a:t>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How often a word occurs in a text, and compute what percentage of the text is taken up by a specific word</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Lexical Diversity of Various Genres in the Brown Corpus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46045" y="2412365"/>
            <a:ext cx="6899275" cy="22428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903732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mtClean="0">
                <a:solidFill>
                  <a:schemeClr val="tx1"/>
                </a:solidFill>
                <a:latin typeface="微软雅黑" panose="020B0503020204020204" charset="-122"/>
                <a:ea typeface="微软雅黑" panose="020B0503020204020204" charset="-122"/>
                <a:sym typeface="+mn-ea"/>
              </a:rPr>
              <a:t>2   A Closer Look at Python: Texts as Lists of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951595" cy="8870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z="2800" dirty="0" smtClean="0">
                <a:solidFill>
                  <a:schemeClr val="tx1"/>
                </a:solidFill>
                <a:latin typeface="微软雅黑" panose="020B0503020204020204" charset="-122"/>
                <a:ea typeface="微软雅黑" panose="020B0503020204020204" charset="-122"/>
              </a:rPr>
              <a:t>2   A Closer Look at Python: Texts as Lists of Words</a:t>
            </a:r>
            <a:endParaRPr sz="2800"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Indexing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Variables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Strings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3   Computing with Language: Simple Statistics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7345" y="1259205"/>
            <a:ext cx="11475720" cy="468058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true"/>
          <p:nvPr/>
        </p:nvSpPr>
        <p:spPr>
          <a:xfrm>
            <a:off x="1955165" y="1585595"/>
            <a:ext cx="8616950" cy="3578860"/>
          </a:xfrm>
          <a:prstGeom prst="rect">
            <a:avLst/>
          </a:prstGeom>
          <a:noFill/>
        </p:spPr>
        <p:txBody>
          <a:bodyPr wrap="square" rtlCol="0">
            <a:spAutoFit/>
          </a:bodyPr>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根据教学大纲要求，本课程的考核办法为：</a:t>
            </a:r>
            <a:endParaRPr lang="zh-CN" altLang="en-US">
              <a:latin typeface="微软雅黑" panose="020B0503020204020204" charset="-122"/>
              <a:ea typeface="微软雅黑" panose="020B0503020204020204" charset="-122"/>
              <a:cs typeface="微软雅黑" panose="020B0503020204020204" charset="-122"/>
            </a:endParaRPr>
          </a:p>
          <a:p>
            <a:pPr indent="0" algn="ctr" fontAlgn="auto">
              <a:lnSpc>
                <a:spcPct val="180000"/>
              </a:lnSpc>
            </a:pPr>
            <a:r>
              <a:rPr lang="zh-CN" altLang="en-US" b="1">
                <a:latin typeface="微软雅黑" panose="020B0503020204020204" charset="-122"/>
                <a:ea typeface="微软雅黑" panose="020B0503020204020204" charset="-122"/>
                <a:cs typeface="微软雅黑" panose="020B0503020204020204" charset="-122"/>
              </a:rPr>
              <a:t>总评</a:t>
            </a:r>
            <a:r>
              <a:rPr lang="en-US" altLang="zh-CN" b="1">
                <a:latin typeface="微软雅黑" panose="020B0503020204020204" charset="-122"/>
                <a:ea typeface="微软雅黑" panose="020B0503020204020204" charset="-122"/>
                <a:cs typeface="微软雅黑" panose="020B0503020204020204" charset="-122"/>
              </a:rPr>
              <a:t> = </a:t>
            </a:r>
            <a:r>
              <a:rPr lang="zh-CN" altLang="en-US" b="1">
                <a:latin typeface="微软雅黑" panose="020B0503020204020204" charset="-122"/>
                <a:ea typeface="微软雅黑" panose="020B0503020204020204" charset="-122"/>
                <a:cs typeface="微软雅黑" panose="020B0503020204020204" charset="-122"/>
              </a:rPr>
              <a:t>期末成绩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 % + </a:t>
            </a:r>
            <a:r>
              <a:rPr lang="zh-CN" altLang="en-US" b="1">
                <a:latin typeface="微软雅黑" panose="020B0503020204020204" charset="-122"/>
                <a:ea typeface="微软雅黑" panose="020B0503020204020204" charset="-122"/>
                <a:cs typeface="微软雅黑" panose="020B0503020204020204" charset="-122"/>
              </a:rPr>
              <a:t>平时成绩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期末考核方法：</a:t>
            </a:r>
            <a:r>
              <a:rPr lang="zh-CN" altLang="en-US">
                <a:latin typeface="微软雅黑" panose="020B0503020204020204" charset="-122"/>
                <a:ea typeface="微软雅黑" panose="020B0503020204020204" charset="-122"/>
                <a:cs typeface="微软雅黑" panose="020B0503020204020204" charset="-122"/>
              </a:rPr>
              <a:t>闭卷考试</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平时成绩</a:t>
            </a:r>
            <a:r>
              <a:rPr lang="zh-CN" altLang="en-US">
                <a:latin typeface="微软雅黑" panose="020B0503020204020204" charset="-122"/>
                <a:ea typeface="微软雅黑" panose="020B0503020204020204" charset="-122"/>
                <a:cs typeface="微软雅黑" panose="020B0503020204020204" charset="-122"/>
              </a:rPr>
              <a:t>由</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3</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项构成，具体如下：</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u="sng">
                <a:latin typeface="微软雅黑" panose="020B0503020204020204" charset="-122"/>
                <a:ea typeface="微软雅黑" panose="020B0503020204020204" charset="-122"/>
                <a:cs typeface="微软雅黑" panose="020B0503020204020204" charset="-122"/>
              </a:rPr>
              <a:t>   </a:t>
            </a:r>
            <a:r>
              <a:rPr lang="zh-CN" altLang="en-US" u="sng">
                <a:latin typeface="微软雅黑" panose="020B0503020204020204" charset="-122"/>
                <a:ea typeface="微软雅黑" panose="020B0503020204020204" charset="-122"/>
                <a:cs typeface="微软雅黑" panose="020B0503020204020204" charset="-122"/>
              </a:rPr>
              <a:t>日常作业</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，占比</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 </a:t>
            </a:r>
            <a:r>
              <a:rPr lang="en-US" altLang="zh-CN" u="sng">
                <a:latin typeface="微软雅黑" panose="020B0503020204020204" charset="-122"/>
                <a:ea typeface="微软雅黑" panose="020B0503020204020204" charset="-122"/>
                <a:cs typeface="微软雅黑" panose="020B0503020204020204" charset="-122"/>
              </a:rPr>
              <a:t>30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考勤</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课堂表现</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流程图: 手动输入 3"/>
          <p:cNvSpPr/>
          <p:nvPr/>
        </p:nvSpPr>
        <p:spPr>
          <a:xfrm rot="5400000">
            <a:off x="1247775" y="-941070"/>
            <a:ext cx="822960" cy="3316605"/>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true"/>
          <p:nvPr/>
        </p:nvSpPr>
        <p:spPr>
          <a:xfrm>
            <a:off x="347980" y="492760"/>
            <a:ext cx="2520950" cy="475615"/>
          </a:xfrm>
          <a:prstGeom prst="rect">
            <a:avLst/>
          </a:prstGeom>
          <a:noFill/>
        </p:spPr>
        <p:txBody>
          <a:bodyPr wrap="square" rtlCol="0">
            <a:spAutoFit/>
          </a:bodyPr>
          <a:p>
            <a:r>
              <a:rPr lang="zh-CN" altLang="en-US" sz="2500" b="1" spc="300">
                <a:solidFill>
                  <a:schemeClr val="bg1"/>
                </a:solidFill>
                <a:uFillTx/>
                <a:latin typeface="微软雅黑" panose="020B0503020204020204" charset="-122"/>
                <a:ea typeface="微软雅黑" panose="020B0503020204020204" charset="-122"/>
              </a:rPr>
              <a:t>课程考核说明</a:t>
            </a:r>
            <a:endParaRPr lang="zh-CN" altLang="en-US" sz="2500" b="1" spc="30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Identify the words of a text that are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most informative</a:t>
            </a:r>
            <a:r>
              <a:rPr lang="en-US" sz="2400" dirty="0">
                <a:latin typeface="微软雅黑" panose="020B0503020204020204" charset="-122"/>
                <a:ea typeface="微软雅黑" panose="020B0503020204020204" charset="-122"/>
                <a:cs typeface="Times New Roman" panose="02020603050405020304" pitchFamily="18" charset="0"/>
              </a:rPr>
              <a:t> about the topic and genre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Appearing in a Text (a </a:t>
            </a:r>
            <a:r>
              <a:rPr lang="en-US" sz="2400" b="1" dirty="0">
                <a:latin typeface="微软雅黑" panose="020B0503020204020204" charset="-122"/>
                <a:ea typeface="微软雅黑" panose="020B0503020204020204" charset="-122"/>
                <a:cs typeface="Times New Roman" panose="02020603050405020304" pitchFamily="18" charset="0"/>
              </a:rPr>
              <a:t>frequency distribution</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556635" y="2035175"/>
            <a:ext cx="5078095" cy="33953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Cumulative Frequency Plot for 50 Most Frequently Words in Moby Dick: these account for nearly half of the tokens.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Only one word, whale, is slightly informative!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69515" y="2057400"/>
            <a:ext cx="6837045" cy="38341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8549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r>
              <a:rPr lang="en-US" altLang="en-US" dirty="0" smtClean="0">
                <a:solidFill>
                  <a:schemeClr val="tx1"/>
                </a:solidFill>
                <a:latin typeface="微软雅黑" panose="020B0503020204020204" charset="-122"/>
                <a:ea typeface="微软雅黑" panose="020B0503020204020204" charset="-122"/>
              </a:rPr>
              <a:t> </a:t>
            </a:r>
            <a:r>
              <a:rPr altLang="en-US" smtClean="0">
                <a:solidFill>
                  <a:schemeClr val="tx1"/>
                </a:solidFill>
                <a:latin typeface="微软雅黑" panose="020B0503020204020204" charset="-122"/>
                <a:ea typeface="微软雅黑" panose="020B0503020204020204" charset="-122"/>
                <a:sym typeface="+mn-ea"/>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If the frequent words don't help us, how about the words that occur once only, the so-called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Since neither frequent nor infrequent words help, we need to try something else.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4048125" y="2018030"/>
            <a:ext cx="4095750" cy="3562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let's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long words of a text</a:t>
            </a:r>
            <a:r>
              <a:rPr lang="en-US" sz="2400" dirty="0">
                <a:latin typeface="微软雅黑" panose="020B0503020204020204" charset="-122"/>
                <a:ea typeface="微软雅黑" panose="020B0503020204020204" charset="-122"/>
                <a:cs typeface="Times New Roman" panose="02020603050405020304" pitchFamily="18" charset="0"/>
              </a:rPr>
              <a:t>; perhaps these will be more characteristic and informative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hese very long words are often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 (i.e., unique) and perhaps it would be better to find frequently occurring long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804670" y="2327275"/>
            <a:ext cx="8582025" cy="2019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50773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r>
              <a:rPr lang="en-US" altLang="en-US" dirty="0" smtClean="0">
                <a:solidFill>
                  <a:schemeClr val="tx1"/>
                </a:solidFill>
                <a:latin typeface="微软雅黑" panose="020B0503020204020204" charset="-122"/>
                <a:ea typeface="微软雅黑" panose="020B0503020204020204" charset="-122"/>
              </a:rPr>
              <a:t> (contd.)</a:t>
            </a:r>
            <a:endParaRPr lang="zh-CN"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At last we have managed to automatically identify the frequently-occurring content-bearing words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It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modest but important milestone</a:t>
            </a:r>
            <a:r>
              <a:rPr lang="en-US" sz="2400" dirty="0">
                <a:latin typeface="微软雅黑" panose="020B0503020204020204" charset="-122"/>
                <a:ea typeface="微软雅黑" panose="020B0503020204020204" charset="-122"/>
                <a:cs typeface="Times New Roman" panose="02020603050405020304" pitchFamily="18" charset="0"/>
              </a:rPr>
              <a:t>: a tiny piece of code, processing tens of thousands of words, produces some informative output.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435225" y="2381250"/>
            <a:ext cx="7515225" cy="14573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collocation</a:t>
            </a:r>
            <a:r>
              <a:rPr lang="en-US" sz="2400" dirty="0">
                <a:latin typeface="微软雅黑" panose="020B0503020204020204" charset="-122"/>
                <a:ea typeface="微软雅黑" panose="020B0503020204020204" charset="-122"/>
                <a:cs typeface="Times New Roman" panose="02020603050405020304" pitchFamily="18" charset="0"/>
              </a:rPr>
              <a:t> is a sequence of words that occur together unusually often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Thus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is a collocation, whereas </a:t>
            </a:r>
            <a:r>
              <a:rPr lang="en-US" sz="2400" i="1" dirty="0">
                <a:latin typeface="微软雅黑" panose="020B0503020204020204" charset="-122"/>
                <a:ea typeface="微软雅黑" panose="020B0503020204020204" charset="-122"/>
                <a:cs typeface="Times New Roman" panose="02020603050405020304" pitchFamily="18" charset="0"/>
              </a:rPr>
              <a:t>the wine</a:t>
            </a:r>
            <a:r>
              <a:rPr lang="en-US" sz="2400" dirty="0">
                <a:latin typeface="微软雅黑" panose="020B0503020204020204" charset="-122"/>
                <a:ea typeface="微软雅黑" panose="020B0503020204020204" charset="-122"/>
                <a:cs typeface="Times New Roman" panose="02020603050405020304" pitchFamily="18" charset="0"/>
              </a:rPr>
              <a:t> is not. A characteristic of collocations is that they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resistant to substitution with words that have similar senses</a:t>
            </a:r>
            <a:r>
              <a:rPr lang="en-US" sz="2400" dirty="0">
                <a:latin typeface="微软雅黑" panose="020B0503020204020204" charset="-122"/>
                <a:ea typeface="微软雅黑" panose="020B0503020204020204" charset="-122"/>
                <a:cs typeface="Times New Roman" panose="02020603050405020304" pitchFamily="18" charset="0"/>
              </a:rPr>
              <a:t>; for example, </a:t>
            </a:r>
            <a:r>
              <a:rPr lang="en-US" sz="2400" i="1" dirty="0">
                <a:latin typeface="微软雅黑" panose="020B0503020204020204" charset="-122"/>
                <a:ea typeface="微软雅黑" panose="020B0503020204020204" charset="-122"/>
                <a:cs typeface="Times New Roman" panose="02020603050405020304" pitchFamily="18" charset="0"/>
              </a:rPr>
              <a:t>maroon wine</a:t>
            </a:r>
            <a:r>
              <a:rPr lang="en-US" sz="2400" dirty="0">
                <a:latin typeface="微软雅黑" panose="020B0503020204020204" charset="-122"/>
                <a:ea typeface="微软雅黑" panose="020B0503020204020204" charset="-122"/>
                <a:cs typeface="Times New Roman" panose="02020603050405020304" pitchFamily="18" charset="0"/>
              </a:rPr>
              <a:t> sounds definitely odd.</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get a handle on collocations, we start off by extracting from a text a list of word pairs, also known as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bigrams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82875" y="4709160"/>
            <a:ext cx="7019925" cy="742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64324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C</a:t>
            </a:r>
            <a:r>
              <a:rPr lang="en-US" sz="2400" dirty="0">
                <a:latin typeface="微软雅黑" panose="020B0503020204020204" charset="-122"/>
                <a:ea typeface="微软雅黑" panose="020B0503020204020204" charset="-122"/>
                <a:cs typeface="Times New Roman" panose="02020603050405020304" pitchFamily="18" charset="0"/>
              </a:rPr>
              <a:t>ollocations are essentially just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frequent bigrams</a:t>
            </a:r>
            <a:r>
              <a:rPr lang="en-US" sz="2400" dirty="0">
                <a:latin typeface="微软雅黑" panose="020B0503020204020204" charset="-122"/>
                <a:ea typeface="微软雅黑" panose="020B0503020204020204" charset="-122"/>
                <a:cs typeface="Times New Roman" panose="02020603050405020304" pitchFamily="18" charset="0"/>
              </a:rPr>
              <a:t>, except that we want to pay more attention to the cases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 rare words</a:t>
            </a: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a:t>
            </a:r>
            <a:r>
              <a:rPr lang="en-US" sz="2400" dirty="0">
                <a:latin typeface="微软雅黑" panose="020B0503020204020204" charset="-122"/>
                <a:ea typeface="微软雅黑" panose="020B0503020204020204" charset="-122"/>
                <a:cs typeface="Times New Roman" panose="02020603050405020304" pitchFamily="18" charset="0"/>
              </a:rPr>
              <a:t>ind bigrams that occur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more often than we would expect</a:t>
            </a:r>
            <a:r>
              <a:rPr lang="en-US" sz="2400" dirty="0">
                <a:latin typeface="微软雅黑" panose="020B0503020204020204" charset="-122"/>
                <a:ea typeface="微软雅黑" panose="020B0503020204020204" charset="-122"/>
                <a:cs typeface="Times New Roman" panose="02020603050405020304" pitchFamily="18" charset="0"/>
              </a:rPr>
              <a:t> based on the frequency of the individual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collocations that emerge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very specific to the genre of the texts</a:t>
            </a:r>
            <a:r>
              <a:rPr lang="en-US" sz="2400" dirty="0">
                <a:latin typeface="微软雅黑" panose="020B0503020204020204" charset="-122"/>
                <a:ea typeface="微软雅黑" panose="020B0503020204020204" charset="-122"/>
                <a:cs typeface="Times New Roman" panose="02020603050405020304" pitchFamily="18" charset="0"/>
              </a:rPr>
              <a:t>. In order to find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as a collocation, we would need to process a much larger body of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31415" y="2018030"/>
            <a:ext cx="7200900" cy="2590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is useful, but we can count other things too. For example, we can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distribution of word lengths</a:t>
            </a:r>
            <a:r>
              <a:rPr lang="en-US" sz="2400" dirty="0">
                <a:latin typeface="微软雅黑" panose="020B0503020204020204" charset="-122"/>
                <a:ea typeface="微软雅黑" panose="020B0503020204020204" charset="-122"/>
                <a:cs typeface="Times New Roman" panose="02020603050405020304" pitchFamily="18" charset="0"/>
              </a:rPr>
              <a:t> in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823720" y="2395855"/>
            <a:ext cx="8543925" cy="18478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Functions Defined for NLTK's Frequency Distributions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471930" y="2348230"/>
            <a:ext cx="9248775" cy="3171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4   Back to Python: Making Decisions and Taking Control</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About the course</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E</a:t>
            </a:r>
            <a:r>
              <a:rPr sz="2400" dirty="0">
                <a:latin typeface="微软雅黑" panose="020B0503020204020204" charset="-122"/>
                <a:ea typeface="微软雅黑" panose="020B0503020204020204" charset="-122"/>
                <a:cs typeface="Times New Roman" panose="02020603050405020304" pitchFamily="18" charset="0"/>
              </a:rPr>
              <a:t>lementary concepts</a:t>
            </a:r>
            <a:r>
              <a:rPr lang="en-US" sz="2400" dirty="0">
                <a:latin typeface="微软雅黑" panose="020B0503020204020204" charset="-122"/>
                <a:ea typeface="微软雅黑" panose="020B0503020204020204" charset="-122"/>
                <a:cs typeface="Times New Roman" panose="02020603050405020304" pitchFamily="18" charset="0"/>
              </a:rPr>
              <a:t> and basics</a:t>
            </a:r>
            <a:r>
              <a:rPr sz="2400" dirty="0">
                <a:latin typeface="微软雅黑" panose="020B0503020204020204" charset="-122"/>
                <a:ea typeface="微软雅黑" panose="020B0503020204020204" charset="-122"/>
                <a:cs typeface="Times New Roman" panose="02020603050405020304" pitchFamily="18" charset="0"/>
              </a:rPr>
              <a:t> in</a:t>
            </a:r>
            <a:r>
              <a:rPr lang="en-US" sz="2400" dirty="0">
                <a:latin typeface="微软雅黑" panose="020B0503020204020204" charset="-122"/>
                <a:ea typeface="微软雅黑" panose="020B0503020204020204" charset="-122"/>
                <a:cs typeface="Times New Roman" panose="02020603050405020304" pitchFamily="18" charset="0"/>
              </a:rPr>
              <a:t> computing</a:t>
            </a:r>
            <a:r>
              <a:rPr sz="2400" dirty="0">
                <a:latin typeface="微软雅黑" panose="020B0503020204020204" charset="-122"/>
                <a:ea typeface="微软雅黑" panose="020B0503020204020204" charset="-122"/>
                <a:cs typeface="Times New Roman" panose="02020603050405020304" pitchFamily="18" charset="0"/>
              </a:rPr>
              <a:t> linguistics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Interesting tasks of natural language processing and the solutions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useful tools and materials for text analysis and ming </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Ability of Python programming for solving interesting language processing problems</a:t>
            </a:r>
            <a:r>
              <a:rPr lang="en-US" altLang="en-US" sz="2400" dirty="0">
                <a:latin typeface="微软雅黑" panose="020B0503020204020204" charset="-122"/>
                <a:ea typeface="微软雅黑" panose="020B0503020204020204" charset="-122"/>
                <a:cs typeface="Times New Roman" panose="02020603050405020304" pitchFamily="18" charset="0"/>
              </a:rPr>
              <a:t>, such as readability, topic mining, and text quality</a:t>
            </a:r>
            <a:r>
              <a:rPr lang="en-US" sz="2400" dirty="0">
                <a:latin typeface="微软雅黑" panose="020B0503020204020204" charset="-122"/>
                <a:ea typeface="微软雅黑" panose="020B0503020204020204" charset="-122"/>
                <a:cs typeface="Times New Roman" panose="02020603050405020304" pitchFamily="18" charset="0"/>
              </a:rPr>
              <a:t> </a:t>
            </a:r>
            <a:r>
              <a:rPr lang="en-US" altLang="en-US" sz="2400" dirty="0">
                <a:latin typeface="微软雅黑" panose="020B0503020204020204" charset="-122"/>
                <a:ea typeface="微软雅黑" panose="020B0503020204020204" charset="-122"/>
                <a:cs typeface="Times New Roman" panose="02020603050405020304" pitchFamily="18" charset="0"/>
              </a:rPr>
              <a:t>etc.</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Basic training of scientific paper reading and presentation</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4.1   Conditionals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Numerical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Word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730500" y="1630680"/>
            <a:ext cx="6924675" cy="1704975"/>
          </a:xfrm>
          <a:prstGeom prst="rect">
            <a:avLst/>
          </a:prstGeom>
        </p:spPr>
      </p:pic>
      <p:pic>
        <p:nvPicPr>
          <p:cNvPr id="9" name="图片 8"/>
          <p:cNvPicPr>
            <a:picLocks noChangeAspect="true"/>
          </p:cNvPicPr>
          <p:nvPr/>
        </p:nvPicPr>
        <p:blipFill>
          <a:blip r:embed="rId2"/>
          <a:stretch>
            <a:fillRect/>
          </a:stretch>
        </p:blipFill>
        <p:spPr>
          <a:xfrm>
            <a:off x="1609725" y="4174490"/>
            <a:ext cx="8972550" cy="22764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4.2   Operating on Every Element</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795780" y="1683385"/>
            <a:ext cx="8601075" cy="1114425"/>
          </a:xfrm>
          <a:prstGeom prst="rect">
            <a:avLst/>
          </a:prstGeom>
        </p:spPr>
      </p:pic>
      <p:pic>
        <p:nvPicPr>
          <p:cNvPr id="10" name="图片 9"/>
          <p:cNvPicPr>
            <a:picLocks noChangeAspect="true"/>
          </p:cNvPicPr>
          <p:nvPr/>
        </p:nvPicPr>
        <p:blipFill>
          <a:blip r:embed="rId2"/>
          <a:stretch>
            <a:fillRect/>
          </a:stretch>
        </p:blipFill>
        <p:spPr>
          <a:xfrm>
            <a:off x="3702050" y="3125470"/>
            <a:ext cx="4981575" cy="1543050"/>
          </a:xfrm>
          <a:prstGeom prst="rect">
            <a:avLst/>
          </a:prstGeom>
        </p:spPr>
      </p:pic>
      <p:pic>
        <p:nvPicPr>
          <p:cNvPr id="11" name="图片 10"/>
          <p:cNvPicPr>
            <a:picLocks noChangeAspect="true"/>
          </p:cNvPicPr>
          <p:nvPr/>
        </p:nvPicPr>
        <p:blipFill>
          <a:blip r:embed="rId3"/>
          <a:stretch>
            <a:fillRect/>
          </a:stretch>
        </p:blipFill>
        <p:spPr>
          <a:xfrm>
            <a:off x="2861945" y="4996180"/>
            <a:ext cx="6467475" cy="8572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4.3   Nested Code Blocks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3729355" y="1292225"/>
            <a:ext cx="4733925" cy="1304925"/>
          </a:xfrm>
          <a:prstGeom prst="rect">
            <a:avLst/>
          </a:prstGeom>
        </p:spPr>
      </p:pic>
      <p:pic>
        <p:nvPicPr>
          <p:cNvPr id="9" name="图片 8"/>
          <p:cNvPicPr>
            <a:picLocks noChangeAspect="true"/>
          </p:cNvPicPr>
          <p:nvPr/>
        </p:nvPicPr>
        <p:blipFill>
          <a:blip r:embed="rId2"/>
          <a:stretch>
            <a:fillRect/>
          </a:stretch>
        </p:blipFill>
        <p:spPr>
          <a:xfrm>
            <a:off x="3190875" y="2962275"/>
            <a:ext cx="5810250" cy="933450"/>
          </a:xfrm>
          <a:prstGeom prst="rect">
            <a:avLst/>
          </a:prstGeom>
        </p:spPr>
      </p:pic>
      <p:pic>
        <p:nvPicPr>
          <p:cNvPr id="12" name="图片 11"/>
          <p:cNvPicPr>
            <a:picLocks noChangeAspect="true"/>
          </p:cNvPicPr>
          <p:nvPr/>
        </p:nvPicPr>
        <p:blipFill>
          <a:blip r:embed="rId3"/>
          <a:stretch>
            <a:fillRect/>
          </a:stretch>
        </p:blipFill>
        <p:spPr>
          <a:xfrm>
            <a:off x="3576320" y="4438650"/>
            <a:ext cx="5038725" cy="1685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4.4   Looping with Conditions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972820" y="1683385"/>
            <a:ext cx="4600575" cy="1771650"/>
          </a:xfrm>
          <a:prstGeom prst="rect">
            <a:avLst/>
          </a:prstGeom>
        </p:spPr>
      </p:pic>
      <p:pic>
        <p:nvPicPr>
          <p:cNvPr id="10" name="图片 9"/>
          <p:cNvPicPr>
            <a:picLocks noChangeAspect="true"/>
          </p:cNvPicPr>
          <p:nvPr/>
        </p:nvPicPr>
        <p:blipFill>
          <a:blip r:embed="rId2"/>
          <a:stretch>
            <a:fillRect/>
          </a:stretch>
        </p:blipFill>
        <p:spPr>
          <a:xfrm>
            <a:off x="6179185" y="1254760"/>
            <a:ext cx="4981575" cy="2628900"/>
          </a:xfrm>
          <a:prstGeom prst="rect">
            <a:avLst/>
          </a:prstGeom>
        </p:spPr>
      </p:pic>
      <p:pic>
        <p:nvPicPr>
          <p:cNvPr id="11" name="图片 10"/>
          <p:cNvPicPr>
            <a:picLocks noChangeAspect="true"/>
          </p:cNvPicPr>
          <p:nvPr/>
        </p:nvPicPr>
        <p:blipFill>
          <a:blip r:embed="rId3"/>
          <a:stretch>
            <a:fillRect/>
          </a:stretch>
        </p:blipFill>
        <p:spPr>
          <a:xfrm>
            <a:off x="2306955" y="4429760"/>
            <a:ext cx="7200900" cy="1352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5   Automatic Natural Language Understanding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Search engines have been crucial to the growth and popularity of the Web, but have some shortcomings. It takes skill, knowledge, and some luck, to extract answers to such questions as: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tourist sites can I visit between Philadelphia and Pittsburgh on a limited budget?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do experts say about digital SLR cameras?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predictions about the steel market were made by credible commentators in the past week?</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Getting a computer to answer them automatically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involves a range of language processing tasks</a:t>
            </a:r>
            <a:r>
              <a:rPr lang="en-US" sz="2400" dirty="0">
                <a:latin typeface="微软雅黑" panose="020B0503020204020204" charset="-122"/>
                <a:ea typeface="微软雅黑" panose="020B0503020204020204" charset="-122"/>
                <a:cs typeface="Times New Roman" panose="02020603050405020304" pitchFamily="18" charset="0"/>
              </a:rPr>
              <a:t>, including information extraction, inference, and summarization, and would need to be carried out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on a scale and with a level of robustness</a:t>
            </a:r>
            <a:r>
              <a:rPr lang="en-US" sz="2400" dirty="0">
                <a:latin typeface="微软雅黑" panose="020B0503020204020204" charset="-122"/>
                <a:ea typeface="微软雅黑" panose="020B0503020204020204" charset="-122"/>
                <a:cs typeface="Times New Roman" panose="02020603050405020304" pitchFamily="18" charset="0"/>
              </a:rPr>
              <a:t> that is still beyond our current capabilities.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9613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 a more philosophical level, a long-standing challenge within artificial intelligence has been to build intelligent machines, and a major part of intelligent behaviour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understanding language</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A</a:t>
            </a:r>
            <a:r>
              <a:rPr lang="en-US" sz="2400" dirty="0">
                <a:latin typeface="微软雅黑" panose="020B0503020204020204" charset="-122"/>
                <a:ea typeface="微软雅黑" panose="020B0503020204020204" charset="-122"/>
                <a:cs typeface="Times New Roman" panose="02020603050405020304" pitchFamily="18" charset="0"/>
              </a:rPr>
              <a:t>s NLP technologies become more mature, and robust methods for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analyzing unrestricted text</a:t>
            </a:r>
            <a:r>
              <a:rPr lang="en-US" sz="2400" dirty="0">
                <a:latin typeface="微软雅黑" panose="020B0503020204020204" charset="-122"/>
                <a:ea typeface="微软雅黑" panose="020B0503020204020204" charset="-122"/>
                <a:cs typeface="Times New Roman" panose="02020603050405020304" pitchFamily="18" charset="0"/>
              </a:rPr>
              <a:t> become more widespread, the prospect of natural language understanding has re-emerged as a plausible goal.</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rcRect l="16977" t="5020" r="16637" b="5717"/>
          <a:stretch>
            <a:fillRect/>
          </a:stretch>
        </p:blipFill>
        <p:spPr>
          <a:xfrm flipH="true">
            <a:off x="1628140" y="2451100"/>
            <a:ext cx="2607310" cy="2766060"/>
          </a:xfrm>
          <a:prstGeom prst="rect">
            <a:avLst/>
          </a:prstGeom>
        </p:spPr>
      </p:pic>
      <p:pic>
        <p:nvPicPr>
          <p:cNvPr id="9" name="图片 8"/>
          <p:cNvPicPr>
            <a:picLocks noChangeAspect="true"/>
          </p:cNvPicPr>
          <p:nvPr/>
        </p:nvPicPr>
        <p:blipFill>
          <a:blip r:embed="rId2"/>
          <a:stretch>
            <a:fillRect/>
          </a:stretch>
        </p:blipFill>
        <p:spPr>
          <a:xfrm>
            <a:off x="5461000" y="2414905"/>
            <a:ext cx="5271770" cy="26358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sense disambiguation</a:t>
            </a:r>
            <a:r>
              <a:rPr lang="en-US" sz="2400" dirty="0">
                <a:latin typeface="微软雅黑" panose="020B0503020204020204" charset="-122"/>
                <a:ea typeface="微软雅黑" panose="020B0503020204020204" charset="-122"/>
                <a:cs typeface="Times New Roman" panose="02020603050405020304" pitchFamily="18" charset="0"/>
              </a:rPr>
              <a:t> we want to work out which sense of a word was intended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 a given context</a:t>
            </a:r>
            <a:r>
              <a:rPr lang="en-US" sz="2400" dirty="0">
                <a:latin typeface="微软雅黑" panose="020B0503020204020204" charset="-122"/>
                <a:ea typeface="微软雅黑" panose="020B0503020204020204" charset="-122"/>
                <a:cs typeface="Times New Roman" panose="02020603050405020304" pitchFamily="18" charset="0"/>
              </a:rPr>
              <a:t>. Consider the ambiguous words </a:t>
            </a:r>
            <a:r>
              <a:rPr lang="en-US" sz="2400" i="1" dirty="0">
                <a:latin typeface="微软雅黑" panose="020B0503020204020204" charset="-122"/>
                <a:ea typeface="微软雅黑" panose="020B0503020204020204" charset="-122"/>
                <a:cs typeface="Times New Roman" panose="02020603050405020304" pitchFamily="18" charset="0"/>
              </a:rPr>
              <a:t>serve</a:t>
            </a:r>
            <a:r>
              <a:rPr lang="en-US" sz="2400" dirty="0">
                <a:latin typeface="微软雅黑" panose="020B0503020204020204" charset="-122"/>
                <a:ea typeface="微软雅黑" panose="020B0503020204020204" charset="-122"/>
                <a:cs typeface="Times New Roman" panose="02020603050405020304" pitchFamily="18" charset="0"/>
              </a:rPr>
              <a:t> and </a:t>
            </a:r>
            <a:r>
              <a:rPr lang="en-US" sz="2400" i="1" dirty="0">
                <a:latin typeface="微软雅黑" panose="020B0503020204020204" charset="-122"/>
                <a:ea typeface="微软雅黑" panose="020B0503020204020204" charset="-122"/>
                <a:cs typeface="Times New Roman" panose="02020603050405020304" pitchFamily="18" charset="0"/>
              </a:rPr>
              <a:t>dish</a:t>
            </a:r>
            <a:r>
              <a:rPr lang="en-US" altLang="en-US" sz="2400" i="1" dirty="0">
                <a:latin typeface="微软雅黑" panose="020B0503020204020204" charset="-122"/>
                <a:ea typeface="微软雅黑" panose="020B0503020204020204" charset="-122"/>
                <a:cs typeface="Times New Roman" panose="02020603050405020304" pitchFamily="18" charset="0"/>
              </a:rPr>
              <a:t> </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a.	</a:t>
            </a:r>
            <a:r>
              <a:rPr lang="en-US" sz="2000" b="1" i="1" dirty="0">
                <a:latin typeface="微软雅黑" panose="020B0503020204020204" charset="-122"/>
                <a:ea typeface="微软雅黑" panose="020B0503020204020204" charset="-122"/>
                <a:cs typeface="Times New Roman" panose="02020603050405020304" pitchFamily="18" charset="0"/>
              </a:rPr>
              <a:t>serve</a:t>
            </a:r>
            <a:r>
              <a:rPr lang="en-US" sz="2000" i="1" dirty="0">
                <a:latin typeface="微软雅黑" panose="020B0503020204020204" charset="-122"/>
                <a:ea typeface="微软雅黑" panose="020B0503020204020204" charset="-122"/>
                <a:cs typeface="Times New Roman" panose="02020603050405020304" pitchFamily="18" charset="0"/>
              </a:rPr>
              <a:t>: help with food or drink; hold an office; put ball into play</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b.	</a:t>
            </a:r>
            <a:r>
              <a:rPr lang="en-US" sz="2000" b="1" i="1" dirty="0">
                <a:latin typeface="微软雅黑" panose="020B0503020204020204" charset="-122"/>
                <a:ea typeface="微软雅黑" panose="020B0503020204020204" charset="-122"/>
                <a:cs typeface="Times New Roman" panose="02020603050405020304" pitchFamily="18" charset="0"/>
              </a:rPr>
              <a:t>dish</a:t>
            </a:r>
            <a:r>
              <a:rPr lang="en-US" sz="2000" i="1" dirty="0">
                <a:latin typeface="微软雅黑" panose="020B0503020204020204" charset="-122"/>
                <a:ea typeface="微软雅黑" panose="020B0503020204020204" charset="-122"/>
                <a:cs typeface="Times New Roman" panose="02020603050405020304" pitchFamily="18" charset="0"/>
              </a:rPr>
              <a:t>: plate; course of a meal; communications device</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sz="2400" i="1" dirty="0">
                <a:latin typeface="微软雅黑" panose="020B0503020204020204" charset="-122"/>
                <a:ea typeface="微软雅黑" panose="020B0503020204020204" charset="-122"/>
                <a:cs typeface="Times New Roman" panose="02020603050405020304" pitchFamily="18" charset="0"/>
              </a:rPr>
              <a:t>he served the dish</a:t>
            </a:r>
            <a:endParaRPr lang="en-US" sz="2400" i="1"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他端上了这道菜（很自然想到的场景和画面）</a:t>
            </a:r>
            <a:endParaRPr lang="zh-CN"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他在摔盘子（网球运动员在球场边瓷茶具，可能在发火，三个词同时包含运动和瓷器这两个不同的主题，一般不太可能）</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179830"/>
            <a:ext cx="10694035" cy="487172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 meaning of the italicized word helps us interpret the meaning of </a:t>
            </a:r>
            <a:r>
              <a:rPr lang="en-US" sz="2400" i="1" dirty="0">
                <a:latin typeface="微软雅黑" panose="020B0503020204020204" charset="-122"/>
                <a:ea typeface="微软雅黑" panose="020B0503020204020204" charset="-122"/>
                <a:cs typeface="Times New Roman" panose="02020603050405020304" pitchFamily="18" charset="0"/>
              </a:rPr>
              <a:t>by</a:t>
            </a:r>
            <a:endParaRPr 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a.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searchers</a:t>
            </a:r>
            <a:r>
              <a:rPr lang="en-US" altLang="en-US" sz="2000" dirty="0">
                <a:latin typeface="微软雅黑" panose="020B0503020204020204" charset="-122"/>
                <a:ea typeface="微软雅黑" panose="020B0503020204020204" charset="-122"/>
                <a:cs typeface="Times New Roman" panose="02020603050405020304" pitchFamily="18" charset="0"/>
              </a:rPr>
              <a:t> (agentive)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b.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mountain</a:t>
            </a:r>
            <a:r>
              <a:rPr lang="en-US" altLang="en-US" sz="2000" dirty="0">
                <a:latin typeface="微软雅黑" panose="020B0503020204020204" charset="-122"/>
                <a:ea typeface="微软雅黑" panose="020B0503020204020204" charset="-122"/>
                <a:cs typeface="Times New Roman" panose="02020603050405020304" pitchFamily="18" charset="0"/>
              </a:rPr>
              <a:t> (locative)</a:t>
            </a:r>
            <a:endParaRPr lang="en-US" alt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  c.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afternoon</a:t>
            </a:r>
            <a:r>
              <a:rPr lang="en-US" altLang="en-US" sz="2000" dirty="0">
                <a:latin typeface="微软雅黑" panose="020B0503020204020204" charset="-122"/>
                <a:ea typeface="微软雅黑" panose="020B0503020204020204" charset="-122"/>
                <a:cs typeface="Times New Roman" panose="02020603050405020304" pitchFamily="18" charset="0"/>
              </a:rPr>
              <a:t> (temporal)</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5.2   Pronoun Resolution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deeper kind of language understanding is to work out "who did what to whom" — i.e., to detect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subjects and objects of verbs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ry to determine what was sold, caught, and found (one case is ambiguous)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sz="2000" dirty="0">
                <a:latin typeface="微软雅黑" panose="020B0503020204020204" charset="-122"/>
                <a:ea typeface="微软雅黑" panose="020B0503020204020204" charset="-122"/>
                <a:cs typeface="Times New Roman" panose="02020603050405020304" pitchFamily="18" charset="0"/>
              </a:rPr>
              <a:t>a.</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sold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b.</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caught</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c.</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found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Answering this question involves finding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antecedent</a:t>
            </a:r>
            <a:r>
              <a:rPr lang="en-US" sz="2400" dirty="0">
                <a:latin typeface="微软雅黑" panose="020B0503020204020204" charset="-122"/>
                <a:ea typeface="微软雅黑" panose="020B0503020204020204" charset="-122"/>
                <a:cs typeface="Times New Roman" panose="02020603050405020304" pitchFamily="18" charset="0"/>
              </a:rPr>
              <a:t> of the pronoun they, either thieves or paintings. Computational techniques for tackling this problem include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anaphora resolution</a:t>
            </a:r>
            <a:r>
              <a:rPr lang="en-US" sz="2400" dirty="0">
                <a:latin typeface="微软雅黑" panose="020B0503020204020204" charset="-122"/>
                <a:ea typeface="微软雅黑" panose="020B0503020204020204" charset="-122"/>
                <a:cs typeface="Times New Roman" panose="02020603050405020304" pitchFamily="18" charset="0"/>
              </a:rPr>
              <a:t> — identifying what a pronoun or noun phrase refers to — and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semantic role labeling</a:t>
            </a:r>
            <a:r>
              <a:rPr lang="en-US" sz="2400" dirty="0">
                <a:latin typeface="微软雅黑" panose="020B0503020204020204" charset="-122"/>
                <a:ea typeface="微软雅黑" panose="020B0503020204020204" charset="-122"/>
                <a:cs typeface="Times New Roman" panose="02020603050405020304" pitchFamily="18" charset="0"/>
              </a:rPr>
              <a:t> — identifying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how a noun phrase relates to the verb</a:t>
            </a:r>
            <a:r>
              <a:rPr lang="en-US" sz="2400" dirty="0">
                <a:latin typeface="微软雅黑" panose="020B0503020204020204" charset="-122"/>
                <a:ea typeface="微软雅黑" panose="020B0503020204020204" charset="-122"/>
                <a:cs typeface="Times New Roman" panose="02020603050405020304" pitchFamily="18" charset="0"/>
              </a:rPr>
              <a:t> (as agent, patient, instrument, and so on).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true"/>
          </p:cNvPicPr>
          <p:nvPr/>
        </p:nvPicPr>
        <p:blipFill>
          <a:blip r:embed="rId1"/>
          <a:srcRect l="2229" t="35150" r="5457" b="8999"/>
          <a:stretch>
            <a:fillRect/>
          </a:stretch>
        </p:blipFill>
        <p:spPr>
          <a:xfrm>
            <a:off x="7067550" y="1964055"/>
            <a:ext cx="3880485" cy="1562735"/>
          </a:xfrm>
          <a:prstGeom prst="rect">
            <a:avLst/>
          </a:prstGeom>
        </p:spPr>
      </p:pic>
      <p:pic>
        <p:nvPicPr>
          <p:cNvPr id="4" name="图片 3"/>
          <p:cNvPicPr>
            <a:picLocks noChangeAspect="true"/>
          </p:cNvPicPr>
          <p:nvPr/>
        </p:nvPicPr>
        <p:blipFill>
          <a:blip r:embed="rId2"/>
          <a:stretch>
            <a:fillRect/>
          </a:stretch>
        </p:blipFill>
        <p:spPr>
          <a:xfrm>
            <a:off x="7067550" y="4267200"/>
            <a:ext cx="3881120" cy="2181225"/>
          </a:xfrm>
          <a:prstGeom prst="rect">
            <a:avLst/>
          </a:prstGeom>
        </p:spPr>
      </p:pic>
      <p:grpSp>
        <p:nvGrpSpPr>
          <p:cNvPr id="9" name="组合 8"/>
          <p:cNvGrpSpPr/>
          <p:nvPr/>
        </p:nvGrpSpPr>
        <p:grpSpPr>
          <a:xfrm>
            <a:off x="1230630" y="1760220"/>
            <a:ext cx="3864610" cy="2134870"/>
            <a:chOff x="1978" y="3075"/>
            <a:chExt cx="6086" cy="3362"/>
          </a:xfrm>
        </p:grpSpPr>
        <p:pic>
          <p:nvPicPr>
            <p:cNvPr id="5" name="图片 4"/>
            <p:cNvPicPr>
              <a:picLocks noChangeAspect="true"/>
            </p:cNvPicPr>
            <p:nvPr/>
          </p:nvPicPr>
          <p:blipFill>
            <a:blip r:embed="rId3"/>
            <a:srcRect l="11241" t="31802" r="15118" b="35212"/>
            <a:stretch>
              <a:fillRect/>
            </a:stretch>
          </p:blipFill>
          <p:spPr>
            <a:xfrm>
              <a:off x="2031" y="3075"/>
              <a:ext cx="5982" cy="1508"/>
            </a:xfrm>
            <a:prstGeom prst="rect">
              <a:avLst/>
            </a:prstGeom>
          </p:spPr>
        </p:pic>
        <p:pic>
          <p:nvPicPr>
            <p:cNvPr id="8" name="图片 7"/>
            <p:cNvPicPr>
              <a:picLocks noChangeAspect="true"/>
            </p:cNvPicPr>
            <p:nvPr/>
          </p:nvPicPr>
          <p:blipFill>
            <a:blip r:embed="rId4"/>
            <a:stretch>
              <a:fillRect/>
            </a:stretch>
          </p:blipFill>
          <p:spPr>
            <a:xfrm>
              <a:off x="1978" y="4721"/>
              <a:ext cx="6087" cy="1717"/>
            </a:xfrm>
            <a:prstGeom prst="rect">
              <a:avLst/>
            </a:prstGeom>
          </p:spPr>
        </p:pic>
      </p:grpSp>
      <p:grpSp>
        <p:nvGrpSpPr>
          <p:cNvPr id="13" name="组合 12"/>
          <p:cNvGrpSpPr/>
          <p:nvPr/>
        </p:nvGrpSpPr>
        <p:grpSpPr>
          <a:xfrm>
            <a:off x="988695" y="4606925"/>
            <a:ext cx="4767580" cy="1861185"/>
            <a:chOff x="2166" y="7349"/>
            <a:chExt cx="7508" cy="2931"/>
          </a:xfrm>
        </p:grpSpPr>
        <p:pic>
          <p:nvPicPr>
            <p:cNvPr id="10" name="图片 9"/>
            <p:cNvPicPr>
              <a:picLocks noChangeAspect="true"/>
            </p:cNvPicPr>
            <p:nvPr/>
          </p:nvPicPr>
          <p:blipFill>
            <a:blip r:embed="rId5"/>
            <a:srcRect l="10723" t="34583" r="12644" b="37223"/>
            <a:stretch>
              <a:fillRect/>
            </a:stretch>
          </p:blipFill>
          <p:spPr>
            <a:xfrm>
              <a:off x="2166" y="7349"/>
              <a:ext cx="4867" cy="940"/>
            </a:xfrm>
            <a:prstGeom prst="rect">
              <a:avLst/>
            </a:prstGeom>
          </p:spPr>
        </p:pic>
        <p:pic>
          <p:nvPicPr>
            <p:cNvPr id="11" name="图片 10"/>
            <p:cNvPicPr>
              <a:picLocks noChangeAspect="true"/>
            </p:cNvPicPr>
            <p:nvPr/>
          </p:nvPicPr>
          <p:blipFill>
            <a:blip r:embed="rId6"/>
            <a:stretch>
              <a:fillRect/>
            </a:stretch>
          </p:blipFill>
          <p:spPr>
            <a:xfrm>
              <a:off x="2166" y="8454"/>
              <a:ext cx="4929" cy="1826"/>
            </a:xfrm>
            <a:prstGeom prst="rect">
              <a:avLst/>
            </a:prstGeom>
          </p:spPr>
        </p:pic>
        <p:pic>
          <p:nvPicPr>
            <p:cNvPr id="12" name="图片 11"/>
            <p:cNvPicPr>
              <a:picLocks noChangeAspect="true"/>
            </p:cNvPicPr>
            <p:nvPr/>
          </p:nvPicPr>
          <p:blipFill>
            <a:blip r:embed="rId7"/>
            <a:stretch>
              <a:fillRect/>
            </a:stretch>
          </p:blipFill>
          <p:spPr>
            <a:xfrm>
              <a:off x="7174" y="7349"/>
              <a:ext cx="2501" cy="2900"/>
            </a:xfrm>
            <a:prstGeom prst="rect">
              <a:avLst/>
            </a:prstGeom>
          </p:spPr>
        </p:pic>
      </p:grpSp>
      <p:sp>
        <p:nvSpPr>
          <p:cNvPr id="7" name="Rectangle 2"/>
          <p:cNvSpPr>
            <a:spLocks noGrp="true" noChangeArrowheads="true"/>
          </p:cNvSpPr>
          <p:nvPr/>
        </p:nvSpPr>
        <p:spPr>
          <a:xfrm>
            <a:off x="288925" y="251460"/>
            <a:ext cx="797179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3</a:t>
            </a:r>
            <a:r>
              <a:rPr altLang="zh-CN" smtClean="0">
                <a:solidFill>
                  <a:schemeClr val="tx1"/>
                </a:solidFill>
                <a:latin typeface="微软雅黑" panose="020B0503020204020204" charset="-122"/>
                <a:ea typeface="微软雅黑" panose="020B0503020204020204" charset="-122"/>
                <a:sym typeface="+mn-ea"/>
              </a:rPr>
              <a:t>   Generating Language Output</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Q</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uestion answering</a:t>
            </a:r>
            <a:r>
              <a:rPr lang="en-US" altLang="en-US" sz="2400"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a machine should be able to answer a user's questions relating to collection of texts.</a:t>
            </a:r>
            <a:endParaRPr 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a.</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Text: ... The thieves stole the paintings. They were subsequently sold. ...</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b.</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Human: Who or what was sold?</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c.</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Machine: The paintings.</a:t>
            </a:r>
            <a:endParaRPr lang="en-US" sz="2130" dirty="0">
              <a:latin typeface="微软雅黑" panose="020B0503020204020204" charset="-122"/>
              <a:ea typeface="微软雅黑" panose="020B0503020204020204" charset="-122"/>
              <a:cs typeface="Times New Roman" panose="02020603050405020304" pitchFamily="18" charset="0"/>
            </a:endParaRPr>
          </a:p>
          <a:p>
            <a:pPr marL="0" lvl="1" indent="-34290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orking out the sense of a word, the subject of a verb, and the antecedent of a pronoun are steps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establishing the meaning of a sentence</a:t>
            </a:r>
            <a:r>
              <a:rPr lang="en-US" sz="2400" dirty="0">
                <a:latin typeface="微软雅黑" panose="020B0503020204020204" charset="-122"/>
                <a:ea typeface="微软雅黑" panose="020B0503020204020204" charset="-122"/>
                <a:cs typeface="Times New Roman" panose="02020603050405020304" pitchFamily="18" charset="0"/>
              </a:rPr>
              <a:t>, things we would expect a language understanding system to be able to do.</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achine translation</a:t>
            </a:r>
            <a:r>
              <a:rPr lang="en-US" sz="2400" dirty="0">
                <a:latin typeface="微软雅黑" panose="020B0503020204020204" charset="-122"/>
                <a:ea typeface="微软雅黑" panose="020B0503020204020204" charset="-122"/>
                <a:cs typeface="Times New Roman" panose="02020603050405020304" pitchFamily="18" charset="0"/>
              </a:rPr>
              <a:t> (MT) has been the holy grail of language understanding, ultimately seeking to provide high-quality, idiomatic translation between any pair of languages.</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ranslating a sentence back and forth between a pair of languages until equilibrium is reached</a:t>
            </a:r>
            <a:r>
              <a:rPr lang="en-US" altLang="en-US" sz="2400" dirty="0">
                <a:latin typeface="微软雅黑" panose="020B0503020204020204" charset="-122"/>
                <a:ea typeface="微软雅黑" panose="020B0503020204020204" charset="-122"/>
                <a:cs typeface="Times New Roman" panose="02020603050405020304" pitchFamily="18" charset="0"/>
              </a:rPr>
              <a:t>. (reveal shortcomings of MT)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262630" y="2366010"/>
            <a:ext cx="5667375" cy="288607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Today these difficulties are being faced by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collecting massive quantities of parallel texts</a:t>
            </a:r>
            <a:r>
              <a:rPr lang="en-US" sz="2400" dirty="0">
                <a:latin typeface="微软雅黑" panose="020B0503020204020204" charset="-122"/>
                <a:ea typeface="微软雅黑" panose="020B0503020204020204" charset="-122"/>
                <a:cs typeface="Times New Roman" panose="02020603050405020304" pitchFamily="18" charset="0"/>
              </a:rPr>
              <a:t> from news and government websites that publish documents in two or more languages. Given a document in German and English, and possibly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bilingual dictionary</a:t>
            </a:r>
            <a:r>
              <a:rPr lang="en-US" sz="2400" dirty="0">
                <a:latin typeface="微软雅黑" panose="020B0503020204020204" charset="-122"/>
                <a:ea typeface="微软雅黑" panose="020B0503020204020204" charset="-122"/>
                <a:cs typeface="Times New Roman" panose="02020603050405020304" pitchFamily="18" charset="0"/>
              </a:rPr>
              <a:t>, we can automatically pair up the sentences, a process 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text alignment</a:t>
            </a:r>
            <a:r>
              <a:rPr lang="en-US" sz="2400" dirty="0">
                <a:latin typeface="微软雅黑" panose="020B0503020204020204" charset="-122"/>
                <a:ea typeface="微软雅黑" panose="020B0503020204020204" charset="-122"/>
                <a:cs typeface="Times New Roman" panose="02020603050405020304" pitchFamily="18" charset="0"/>
              </a:rPr>
              <a:t>. Once we have a million or more sentence pairs, we can detect corresponding words and phrases, and build a model that can be used for translating new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the history of artificial intelligence,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chief measure of intelligence has been a linguistic one</a:t>
            </a:r>
            <a:r>
              <a:rPr lang="en-US" sz="2400" dirty="0">
                <a:latin typeface="微软雅黑" panose="020B0503020204020204" charset="-122"/>
                <a:ea typeface="微软雅黑" panose="020B0503020204020204" charset="-122"/>
                <a:cs typeface="Times New Roman" panose="02020603050405020304" pitchFamily="18" charset="0"/>
              </a:rPr>
              <a:t>, namely the </a:t>
            </a:r>
            <a:r>
              <a:rPr lang="en-US" sz="2400" b="1" dirty="0">
                <a:solidFill>
                  <a:schemeClr val="accent1"/>
                </a:solidFill>
                <a:latin typeface="微软雅黑" panose="020B0503020204020204" charset="-122"/>
                <a:ea typeface="微软雅黑" panose="020B0503020204020204" charset="-122"/>
                <a:cs typeface="Times New Roman" panose="02020603050405020304" pitchFamily="18" charset="0"/>
              </a:rPr>
              <a:t>Turing Test</a:t>
            </a:r>
            <a:r>
              <a:rPr lang="en-US" sz="2400" dirty="0">
                <a:latin typeface="微软雅黑" panose="020B0503020204020204" charset="-122"/>
                <a:ea typeface="微软雅黑" panose="020B0503020204020204" charset="-122"/>
                <a:cs typeface="Times New Roman" panose="02020603050405020304" pitchFamily="18" charset="0"/>
              </a:rPr>
              <a:t>: can a dialogue system, responding to a user's text input, perform so naturally that we cannot distinguish it from a human-generated response? In contrast, today's commercial dialogue systems are very limited, but still perform useful functions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narrowly-defined domains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022600" y="3329940"/>
            <a:ext cx="6019165" cy="32505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Dialogue systems give us an opportunity to mention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commonly assumed pipeline for NLP</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The above figure </a:t>
            </a:r>
            <a:r>
              <a:rPr lang="en-US" sz="2400" dirty="0">
                <a:latin typeface="微软雅黑" panose="020B0503020204020204" charset="-122"/>
                <a:ea typeface="微软雅黑" panose="020B0503020204020204" charset="-122"/>
                <a:cs typeface="Times New Roman" panose="02020603050405020304" pitchFamily="18" charset="0"/>
              </a:rPr>
              <a:t>shows the architecture of a simple dialogue system. Along the top of the diagram, moving from left to right, is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a "pipeline" of some language understanding components</a:t>
            </a:r>
            <a:r>
              <a:rPr lang="en-US" sz="2400" dirty="0">
                <a:latin typeface="微软雅黑" panose="020B0503020204020204" charset="-122"/>
                <a:ea typeface="微软雅黑" panose="020B0503020204020204" charset="-122"/>
                <a:cs typeface="Times New Roman" panose="02020603050405020304" pitchFamily="18" charset="0"/>
              </a:rPr>
              <a:t>. These map from speech input via syntactic parsing to some kind of meaning representation. Along the middle, moving from right to left, is the reverse pipeline of components for converting concepts to speech. These components make up the dynamic aspects of the system. At the bottom of the diagram are some representative bodies of static information: the repositories of language-related data that the processing components draw on to do their work.</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6</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Recognizing Textual Entailment (RTE)</a:t>
            </a:r>
            <a:r>
              <a:rPr lang="en-US" altLang="en-US" sz="2400" dirty="0">
                <a:latin typeface="微软雅黑" panose="020B0503020204020204" charset="-122"/>
                <a:ea typeface="微软雅黑" panose="020B0503020204020204" charset="-122"/>
                <a:cs typeface="Times New Roman" panose="02020603050405020304" pitchFamily="18" charset="0"/>
              </a:rPr>
              <a:t>: find evidence from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Text</a:t>
            </a:r>
            <a:r>
              <a:rPr lang="en-US" altLang="en-US" sz="2400" dirty="0">
                <a:latin typeface="微软雅黑" panose="020B0503020204020204" charset="-122"/>
                <a:ea typeface="微软雅黑" panose="020B0503020204020204" charset="-122"/>
                <a:cs typeface="Times New Roman" panose="02020603050405020304" pitchFamily="18" charset="0"/>
              </a:rPr>
              <a:t> to support or deny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Hypothesis</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a. Text: </a:t>
            </a:r>
            <a:r>
              <a:rPr lang="en-US" altLang="en-US" sz="2130" i="1" dirty="0">
                <a:latin typeface="微软雅黑" panose="020B0503020204020204" charset="-122"/>
                <a:ea typeface="微软雅黑" panose="020B0503020204020204" charset="-122"/>
                <a:cs typeface="Times New Roman" panose="02020603050405020304" pitchFamily="18" charset="0"/>
              </a:rPr>
              <a:t>David Golinkin is the editor or author of eighteen books, and over 150 responsa, articles, sermons and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b. Hypothesis: </a:t>
            </a:r>
            <a:r>
              <a:rPr lang="en-US" altLang="en-US" sz="2130" i="1" dirty="0">
                <a:latin typeface="微软雅黑" panose="020B0503020204020204" charset="-122"/>
                <a:ea typeface="微软雅黑" panose="020B0503020204020204" charset="-122"/>
                <a:cs typeface="Times New Roman" panose="02020603050405020304" pitchFamily="18" charset="0"/>
              </a:rPr>
              <a:t>Golinkin has written eighteen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342900" lvl="1" indent="-34290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order to determine whether the hypothesis is supported by the text,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system needs the following background knowledge</a:t>
            </a:r>
            <a:r>
              <a:rPr lang="en-US" sz="2400" dirty="0">
                <a:latin typeface="微软雅黑" panose="020B0503020204020204" charset="-122"/>
                <a:ea typeface="微软雅黑" panose="020B0503020204020204" charset="-122"/>
                <a:cs typeface="Times New Roman" panose="02020603050405020304" pitchFamily="18" charset="0"/>
              </a:rPr>
              <a:t>: (i) if someone is an author of a book, then he/she has written that book; (ii) if someone is an editor of a book, then he/she has not written (all of) that book; (iii) if someone is editor or author of eighteen books, then one cannot conclude that he/she is author of eighteen books.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7</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Limitations of NLP</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Despite the research-led advances in tasks like RTE, natural language systems that have been deployed for real-world applications still cannot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perform common-sense reasoning or draw on world knowledge in a general and robust manner</a:t>
            </a:r>
            <a:r>
              <a:rPr lang="en-US" sz="2400" dirty="0">
                <a:latin typeface="微软雅黑" panose="020B0503020204020204" charset="-122"/>
                <a:ea typeface="微软雅黑" panose="020B0503020204020204" charset="-122"/>
                <a:cs typeface="Times New Roman" panose="02020603050405020304" pitchFamily="18" charset="0"/>
              </a:rPr>
              <a:t>.</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Right from the beginning, an important goal of NLP research has been to make progress on the difficult task of building technologies that "understand language,"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using superficial yet powerful techniques</a:t>
            </a:r>
            <a:r>
              <a:rPr lang="en-US" altLang="en-US" sz="2400" dirty="0">
                <a:latin typeface="微软雅黑" panose="020B0503020204020204" charset="-122"/>
                <a:ea typeface="微软雅黑" panose="020B0503020204020204" charset="-122"/>
                <a:cs typeface="Times New Roman" panose="02020603050405020304" pitchFamily="18" charset="0"/>
              </a:rPr>
              <a:t> instead of unrestricted knowledge and reasoning capabilities.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6</a:t>
            </a:r>
            <a:r>
              <a:rPr altLang="zh-CN" dirty="0" smtClean="0">
                <a:solidFill>
                  <a:schemeClr val="tx1"/>
                </a:solidFill>
                <a:latin typeface="微软雅黑" panose="020B0503020204020204" charset="-122"/>
                <a:ea typeface="微软雅黑" panose="020B0503020204020204" charset="-122"/>
              </a:rPr>
              <a:t>   Summary</a:t>
            </a:r>
            <a:endParaRPr lang="en-US" altLang="en-US"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626427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Texts are represented in Python using lists: ['Monty', 'Python']. We can use indexing, slicing, and the len() function on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word "token" is a particular appearance of a given word in a text; a word "type" is the unique form of the word as a particular sequence of letters. We count word tokens using len(text) and word types using len(set(text)).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obtain the vocabulary of a text t using sorted(set(t)).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operate on each item of a text using [f(x) for x in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derive the vocabulary, collapsing case distinctions and ignoring punctuation, we can write set(w.lower() for w in text if w.isalpha()).</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process each word in a text using a for statement, such as for w in t: or for word in text:. This must be followed by the colon character and an indented block of code, to be executed each time through the loop.</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533463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test a condition using an if statement: if len(word) &lt; 5:. This must be followed by the colon character and an indented block of code, to be executed only if the condition is true.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frequency distribution is a collection of items along with their frequency counts (e.g., the words of a text and their frequency of appearance).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a block of code that has been assigned a name and can be reused. Functions are defined using the def keyword, as in def mult(x, y); x and y are parameters of the function, and act as placeholders for actual data values.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called by specifying its name followed by zero or more arguments inside parentheses, like this: texts(), mult(3, 4), len(text1).</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true" noChangeArrowheads="true"/>
          </p:cNvSpPr>
          <p:nvPr/>
        </p:nvSpPr>
        <p:spPr>
          <a:xfrm>
            <a:off x="288925" y="251460"/>
            <a:ext cx="9404350" cy="1070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 </a:t>
            </a:r>
            <a:r>
              <a:rPr lang="en-US" altLang="en-US" dirty="0" smtClean="0">
                <a:solidFill>
                  <a:schemeClr val="tx1"/>
                </a:solidFill>
                <a:latin typeface="微软雅黑" panose="020B0503020204020204" charset="-122"/>
                <a:ea typeface="微软雅黑" panose="020B0503020204020204" charset="-122"/>
              </a:rPr>
              <a:t>(Cont.)</a:t>
            </a:r>
            <a:endParaRPr lang="en-US" altLang="en-US" dirty="0" smtClean="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1"/>
          <a:stretch>
            <a:fillRect/>
          </a:stretch>
        </p:blipFill>
        <p:spPr>
          <a:xfrm>
            <a:off x="1425575" y="2109470"/>
            <a:ext cx="3451225" cy="1332865"/>
          </a:xfrm>
          <a:prstGeom prst="rect">
            <a:avLst/>
          </a:prstGeom>
        </p:spPr>
      </p:pic>
      <p:pic>
        <p:nvPicPr>
          <p:cNvPr id="6" name="图片 5"/>
          <p:cNvPicPr>
            <a:picLocks noChangeAspect="true"/>
          </p:cNvPicPr>
          <p:nvPr/>
        </p:nvPicPr>
        <p:blipFill>
          <a:blip r:embed="rId2"/>
          <a:stretch>
            <a:fillRect/>
          </a:stretch>
        </p:blipFill>
        <p:spPr>
          <a:xfrm>
            <a:off x="1123950" y="4238625"/>
            <a:ext cx="4394200" cy="1282700"/>
          </a:xfrm>
          <a:prstGeom prst="rect">
            <a:avLst/>
          </a:prstGeom>
        </p:spPr>
      </p:pic>
      <p:grpSp>
        <p:nvGrpSpPr>
          <p:cNvPr id="19" name="组合 18"/>
          <p:cNvGrpSpPr/>
          <p:nvPr/>
        </p:nvGrpSpPr>
        <p:grpSpPr>
          <a:xfrm>
            <a:off x="7427595" y="1952625"/>
            <a:ext cx="2971800" cy="3907790"/>
            <a:chOff x="12569" y="3115"/>
            <a:chExt cx="4680" cy="6154"/>
          </a:xfrm>
        </p:grpSpPr>
        <p:pic>
          <p:nvPicPr>
            <p:cNvPr id="14" name="图片 13"/>
            <p:cNvPicPr>
              <a:picLocks noChangeAspect="true"/>
            </p:cNvPicPr>
            <p:nvPr/>
          </p:nvPicPr>
          <p:blipFill>
            <a:blip r:embed="rId3"/>
            <a:srcRect l="8582" t="24740" r="9340" b="26112"/>
            <a:stretch>
              <a:fillRect/>
            </a:stretch>
          </p:blipFill>
          <p:spPr>
            <a:xfrm>
              <a:off x="12659" y="3115"/>
              <a:ext cx="4497" cy="1515"/>
            </a:xfrm>
            <a:prstGeom prst="rect">
              <a:avLst/>
            </a:prstGeom>
          </p:spPr>
        </p:pic>
        <p:pic>
          <p:nvPicPr>
            <p:cNvPr id="15" name="图片 14"/>
            <p:cNvPicPr>
              <a:picLocks noChangeAspect="true"/>
            </p:cNvPicPr>
            <p:nvPr/>
          </p:nvPicPr>
          <p:blipFill>
            <a:blip r:embed="rId4"/>
            <a:srcRect l="3411" t="23787" r="4283" b="28780"/>
            <a:stretch>
              <a:fillRect/>
            </a:stretch>
          </p:blipFill>
          <p:spPr>
            <a:xfrm>
              <a:off x="12659" y="7579"/>
              <a:ext cx="4496" cy="905"/>
            </a:xfrm>
            <a:prstGeom prst="rect">
              <a:avLst/>
            </a:prstGeom>
          </p:spPr>
        </p:pic>
        <p:pic>
          <p:nvPicPr>
            <p:cNvPr id="16" name="图片 15"/>
            <p:cNvPicPr>
              <a:picLocks noChangeAspect="true"/>
            </p:cNvPicPr>
            <p:nvPr/>
          </p:nvPicPr>
          <p:blipFill>
            <a:blip r:embed="rId5"/>
            <a:stretch>
              <a:fillRect/>
            </a:stretch>
          </p:blipFill>
          <p:spPr>
            <a:xfrm>
              <a:off x="12569" y="4769"/>
              <a:ext cx="4681" cy="1083"/>
            </a:xfrm>
            <a:prstGeom prst="rect">
              <a:avLst/>
            </a:prstGeom>
          </p:spPr>
        </p:pic>
        <p:pic>
          <p:nvPicPr>
            <p:cNvPr id="17" name="图片 16"/>
            <p:cNvPicPr>
              <a:picLocks noChangeAspect="true"/>
            </p:cNvPicPr>
            <p:nvPr/>
          </p:nvPicPr>
          <p:blipFill>
            <a:blip r:embed="rId6"/>
            <a:stretch>
              <a:fillRect/>
            </a:stretch>
          </p:blipFill>
          <p:spPr>
            <a:xfrm>
              <a:off x="12659" y="5894"/>
              <a:ext cx="4498" cy="1633"/>
            </a:xfrm>
            <a:prstGeom prst="rect">
              <a:avLst/>
            </a:prstGeom>
          </p:spPr>
        </p:pic>
        <p:pic>
          <p:nvPicPr>
            <p:cNvPr id="18" name="图片 17"/>
            <p:cNvPicPr>
              <a:picLocks noChangeAspect="true"/>
            </p:cNvPicPr>
            <p:nvPr/>
          </p:nvPicPr>
          <p:blipFill>
            <a:blip r:embed="rId7"/>
            <a:stretch>
              <a:fillRect/>
            </a:stretch>
          </p:blipFill>
          <p:spPr>
            <a:xfrm>
              <a:off x="12659" y="8561"/>
              <a:ext cx="4591" cy="708"/>
            </a:xfrm>
            <a:prstGeom prst="rect">
              <a:avLst/>
            </a:prstGeom>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7</a:t>
            </a:r>
            <a:r>
              <a:rPr altLang="zh-CN" dirty="0" smtClean="0">
                <a:solidFill>
                  <a:schemeClr val="tx1"/>
                </a:solidFill>
                <a:latin typeface="微软雅黑" panose="020B0503020204020204" charset="-122"/>
                <a:ea typeface="微软雅黑" panose="020B0503020204020204" charset="-122"/>
              </a:rPr>
              <a:t>   Further Reading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20420" y="1313815"/>
            <a:ext cx="10694035" cy="385889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ACL Anthology</a:t>
            </a:r>
            <a:r>
              <a:rPr lang="en-US" altLang="en-US" sz="2400" dirty="0">
                <a:latin typeface="微软雅黑" panose="020B0503020204020204" charset="-122"/>
                <a:ea typeface="微软雅黑" panose="020B0503020204020204" charset="-122"/>
                <a:cs typeface="Times New Roman" panose="02020603050405020304" pitchFamily="18" charset="0"/>
              </a:rPr>
              <a:t>: https://aclanthology.org/</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Speech and Language Processing (3rd ed. draft) by Dan Jurafsky and James H. Martin: https://web.stanford.edu/~jurafsky/slp3/</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 altLang="en-US" dirty="0" smtClean="0">
                <a:solidFill>
                  <a:schemeClr val="tx1"/>
                </a:solidFill>
                <a:latin typeface="微软雅黑" panose="020B0503020204020204" charset="-122"/>
                <a:ea typeface="微软雅黑" panose="020B0503020204020204" charset="-122"/>
              </a:rPr>
              <a:t>Goals of This </a:t>
            </a:r>
            <a:r>
              <a:rPr altLang="" dirty="0" smtClean="0">
                <a:solidFill>
                  <a:schemeClr val="tx1"/>
                </a:solidFill>
                <a:latin typeface="微软雅黑" panose="020B0503020204020204" charset="-122"/>
                <a:ea typeface="微软雅黑" panose="020B0503020204020204" charset="-122"/>
              </a:rPr>
              <a:t>Chapter</a:t>
            </a:r>
            <a:endParaRPr altLang=""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can we achieve by combining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simple programming techniques</a:t>
            </a:r>
            <a:r>
              <a:rPr sz="2400" dirty="0">
                <a:latin typeface="微软雅黑" panose="020B0503020204020204" charset="-122"/>
                <a:ea typeface="微软雅黑" panose="020B0503020204020204" charset="-122"/>
                <a:cs typeface="Times New Roman" panose="02020603050405020304" pitchFamily="18" charset="0"/>
              </a:rPr>
              <a:t> with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large quantities of text</a:t>
            </a:r>
            <a:r>
              <a:rPr sz="2400" dirty="0">
                <a:latin typeface="微软雅黑" panose="020B0503020204020204" charset="-122"/>
                <a:ea typeface="微软雅黑" panose="020B0503020204020204" charset="-122"/>
                <a:cs typeface="Times New Roman" panose="02020603050405020304" pitchFamily="18" charset="0"/>
              </a:rPr>
              <a: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How can we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automatically extract key words and phrases</a:t>
            </a:r>
            <a:r>
              <a:rPr sz="2400" dirty="0">
                <a:latin typeface="微软雅黑" panose="020B0503020204020204" charset="-122"/>
                <a:ea typeface="微软雅黑" panose="020B0503020204020204" charset="-122"/>
                <a:cs typeface="Times New Roman" panose="02020603050405020304" pitchFamily="18" charset="0"/>
              </a:rPr>
              <a:t> that sum up the style and content of a text?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tools and techniques</a:t>
            </a:r>
            <a:r>
              <a:rPr sz="2400" dirty="0">
                <a:latin typeface="微软雅黑" panose="020B0503020204020204" charset="-122"/>
                <a:ea typeface="微软雅黑" panose="020B0503020204020204" charset="-122"/>
                <a:cs typeface="Times New Roman" panose="02020603050405020304" pitchFamily="18" charset="0"/>
              </a:rPr>
              <a:t> does the Python programming language provide for such work?</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are some of the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interesting challenges</a:t>
            </a:r>
            <a:r>
              <a:rPr sz="2400" dirty="0">
                <a:latin typeface="微软雅黑" panose="020B0503020204020204" charset="-122"/>
                <a:ea typeface="微软雅黑" panose="020B0503020204020204" charset="-122"/>
                <a:cs typeface="Times New Roman" panose="02020603050405020304" pitchFamily="18" charset="0"/>
              </a:rPr>
              <a:t> of natural language processing?</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   Computing with Language: Texts and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1.1   Getting Started with Python</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For </a:t>
            </a:r>
            <a:r>
              <a:rPr lang="en-US" altLang="en-US" sz="2400" dirty="0">
                <a:latin typeface="微软雅黑" panose="020B0503020204020204" charset="-122"/>
                <a:ea typeface="微软雅黑" panose="020B0503020204020204" charset="-122"/>
                <a:cs typeface="Times New Roman" panose="02020603050405020304" pitchFamily="18" charset="0"/>
              </a:rPr>
              <a:t>more study materials, please refer to my course website for </a:t>
            </a:r>
            <a:r>
              <a:rPr lang="en-US" altLang="en-US" sz="2400" i="1" dirty="0">
                <a:latin typeface="微软雅黑" panose="020B0503020204020204" charset="-122"/>
                <a:ea typeface="微软雅黑" panose="020B0503020204020204" charset="-122"/>
                <a:cs typeface="Times New Roman" panose="02020603050405020304" pitchFamily="18" charset="0"/>
              </a:rPr>
              <a:t>Programming Basics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https://zhangjianzhang.github.io/programming_basics/</a:t>
            </a: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Install the latest verson of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pip install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just">
              <a:lnSpc>
                <a:spcPct val="100000"/>
              </a:lnSpc>
              <a:spcBef>
                <a:spcPts val="600"/>
              </a:spcBef>
              <a:spcAft>
                <a:spcPts val="600"/>
              </a:spcAft>
              <a:buFont typeface="Wingdings" panose="05000000000000000000" charset="0"/>
              <a:buChar char=""/>
            </a:pPr>
            <a:r>
              <a:rPr lang="en-US" altLang="zh-CN" sz="2400" dirty="0">
                <a:latin typeface="微软雅黑" panose="020B0503020204020204" charset="-122"/>
                <a:ea typeface="微软雅黑" panose="020B0503020204020204" charset="-122"/>
                <a:cs typeface="Times New Roman" panose="02020603050405020304" pitchFamily="18" charset="0"/>
              </a:rPr>
              <a:t>Download NLTK data resource</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1200"/>
              </a:spcBef>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pitchFamily="18" charset="0"/>
              </a:rPr>
              <a:t>https://www.nltk.org/nltk_data/  </a:t>
            </a:r>
            <a:r>
              <a:rPr lang="en-US" altLang="en-US" sz="2400" dirty="0">
                <a:latin typeface="微软雅黑" panose="020B0503020204020204" charset="-122"/>
                <a:ea typeface="微软雅黑" panose="020B0503020204020204" charset="-122"/>
                <a:cs typeface="Times New Roman" panose="02020603050405020304" pitchFamily="18" charset="0"/>
              </a:rPr>
              <a:t>(manually)</a:t>
            </a:r>
            <a:br>
              <a:rPr lang="en-US" altLang="zh-CN" sz="2400" dirty="0">
                <a:latin typeface="微软雅黑" panose="020B0503020204020204" charset="-122"/>
                <a:ea typeface="微软雅黑" panose="020B0503020204020204" charset="-122"/>
                <a:cs typeface="Times New Roman" panose="02020603050405020304" pitchFamily="18" charset="0"/>
              </a:rPr>
            </a:br>
            <a:r>
              <a:rPr lang="en-US" altLang="zh-CN" sz="2400" b="1" dirty="0">
                <a:latin typeface="微软雅黑" panose="020B0503020204020204" charset="-122"/>
                <a:ea typeface="微软雅黑" panose="020B0503020204020204" charset="-122"/>
                <a:cs typeface="Times New Roman" panose="02020603050405020304" pitchFamily="18" charset="0"/>
              </a:rPr>
              <a:t>OR</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import nltk</a:t>
            </a:r>
            <a:endParaRPr lang="en-US" altLang="en-US" sz="2400" dirty="0">
              <a:latin typeface="Monospace" charset="0"/>
              <a:ea typeface="Monospace" charset="0"/>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nltk.download()</a:t>
            </a:r>
            <a:endParaRPr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true">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false"/>
        </a:gradFill>
        <a:gradFill rotWithShape="true">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false"/>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true">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false"/>
        </a:gradFill>
        <a:blipFill rotWithShape="true">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肥皂</Template>
  <TotalTime>0</TotalTime>
  <Words>14280</Words>
  <Application>WPS 演示</Application>
  <PresentationFormat>宽屏</PresentationFormat>
  <Paragraphs>843</Paragraphs>
  <Slides>51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Arial</vt:lpstr>
      <vt:lpstr>宋体</vt:lpstr>
      <vt:lpstr>Wingdings</vt:lpstr>
      <vt:lpstr>Tahoma</vt:lpstr>
      <vt:lpstr>Garamond</vt:lpstr>
      <vt:lpstr>微软雅黑</vt:lpstr>
      <vt:lpstr>Times New Roman</vt:lpstr>
      <vt:lpstr>Wingdings</vt:lpstr>
      <vt:lpstr>Monospace</vt:lpstr>
      <vt:lpstr>Latin Modern Mono Prop</vt:lpstr>
      <vt:lpstr>Arial Unicode MS</vt:lpstr>
      <vt:lpstr>Century Gothic</vt:lpstr>
      <vt:lpstr>Calibri</vt:lpstr>
      <vt:lpstr>Savon</vt:lpstr>
      <vt:lpstr>Natural Language Processing With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程序设计思想与方法</dc:title>
  <dc:creator>dxj</dc:creator>
  <cp:lastModifiedBy>zjz</cp:lastModifiedBy>
  <cp:revision>467</cp:revision>
  <dcterms:created xsi:type="dcterms:W3CDTF">2022-03-03T09:08:24Z</dcterms:created>
  <dcterms:modified xsi:type="dcterms:W3CDTF">2022-03-03T09:08:24Z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